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84" r:id="rId3"/>
    <p:sldId id="292" r:id="rId4"/>
    <p:sldId id="285" r:id="rId5"/>
    <p:sldId id="266" r:id="rId6"/>
    <p:sldId id="269" r:id="rId7"/>
    <p:sldId id="283" r:id="rId8"/>
    <p:sldId id="271" r:id="rId9"/>
    <p:sldId id="294" r:id="rId10"/>
    <p:sldId id="293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E0EA7-D2B3-4C7A-8921-D37B5E0FC8F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538B7-C805-471C-A673-57D3B9DB5FF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Регулирование</a:t>
          </a:r>
          <a:endParaRPr lang="ru-RU" sz="20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gm:t>
    </dgm:pt>
    <dgm:pt modelId="{B45C5B0D-7776-48F0-98FF-A4E745EFE61F}" type="parTrans" cxnId="{8F05A70F-95B6-47FF-A201-057A65364EB7}">
      <dgm:prSet/>
      <dgm:spPr/>
      <dgm:t>
        <a:bodyPr/>
        <a:lstStyle/>
        <a:p>
          <a:endParaRPr lang="ru-RU"/>
        </a:p>
      </dgm:t>
    </dgm:pt>
    <dgm:pt modelId="{B7E9B2FA-9197-428E-806E-1E25BFBC044A}" type="sibTrans" cxnId="{8F05A70F-95B6-47FF-A201-057A65364EB7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8C0F7C26-B2B9-45BC-B21F-1CCA251C92F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kern="1200" dirty="0" smtClean="0">
              <a:solidFill>
                <a:schemeClr val="tx1"/>
              </a:solidFill>
            </a:rPr>
            <a:t>   </a:t>
          </a:r>
          <a:r>
            <a:rPr lang="ru-RU" sz="19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Требования к  бортовому оборудованию</a:t>
          </a:r>
          <a:endParaRPr lang="ru-RU" sz="19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gm:t>
    </dgm:pt>
    <dgm:pt modelId="{3D8489DF-3438-4611-A1C4-71B8D79A1F7B}" type="parTrans" cxnId="{FAE4B8D8-E883-4AA2-8A5C-B0733F458B43}">
      <dgm:prSet/>
      <dgm:spPr/>
      <dgm:t>
        <a:bodyPr/>
        <a:lstStyle/>
        <a:p>
          <a:endParaRPr lang="ru-RU"/>
        </a:p>
      </dgm:t>
    </dgm:pt>
    <dgm:pt modelId="{900D7C0D-3DA4-47A0-82AD-40C93B677202}" type="sibTrans" cxnId="{FAE4B8D8-E883-4AA2-8A5C-B0733F458B43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50A36DA3-2094-4B22-988C-646E7BB108D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Экосистема сервисов</a:t>
          </a:r>
          <a:endParaRPr lang="ru-RU" sz="20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gm:t>
    </dgm:pt>
    <dgm:pt modelId="{E569D78D-BEC5-4A78-A739-CE515C6DE00E}" type="parTrans" cxnId="{F239FB3C-7DCC-4FC9-999C-79237FD8B610}">
      <dgm:prSet/>
      <dgm:spPr/>
      <dgm:t>
        <a:bodyPr/>
        <a:lstStyle/>
        <a:p>
          <a:endParaRPr lang="ru-RU"/>
        </a:p>
      </dgm:t>
    </dgm:pt>
    <dgm:pt modelId="{80F83280-4108-4B8C-A20D-1C6866CA8404}" type="sibTrans" cxnId="{F239FB3C-7DCC-4FC9-999C-79237FD8B610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F6CD7DC1-EB36-4F6C-8206-7F06026CA97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Инфраструктура</a:t>
          </a:r>
        </a:p>
      </dgm:t>
    </dgm:pt>
    <dgm:pt modelId="{2FC11A09-33C8-4E1A-87F7-1C63244DFE64}" type="parTrans" cxnId="{DE8CEBC2-A2C6-4DBD-9E13-C79C7CEF0E88}">
      <dgm:prSet/>
      <dgm:spPr/>
      <dgm:t>
        <a:bodyPr/>
        <a:lstStyle/>
        <a:p>
          <a:endParaRPr lang="ru-RU"/>
        </a:p>
      </dgm:t>
    </dgm:pt>
    <dgm:pt modelId="{C5FB16F7-83A0-463C-B7E8-833D9D8E62E2}" type="sibTrans" cxnId="{DE8CEBC2-A2C6-4DBD-9E13-C79C7CEF0E88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090BD4D6-A80E-4A27-A5B2-14CD6AA679C6}" type="pres">
      <dgm:prSet presAssocID="{9BDE0EA7-D2B3-4C7A-8921-D37B5E0FC8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DDC90-3BC9-45AE-8971-C3D92A947412}" type="pres">
      <dgm:prSet presAssocID="{A36538B7-C805-471C-A673-57D3B9DB5FFB}" presName="node" presStyleLbl="node1" presStyleIdx="0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3EA7-D023-4CB1-849C-21965D939A42}" type="pres">
      <dgm:prSet presAssocID="{A36538B7-C805-471C-A673-57D3B9DB5FFB}" presName="spNode" presStyleCnt="0"/>
      <dgm:spPr/>
    </dgm:pt>
    <dgm:pt modelId="{74FA1299-7E25-4989-AAD8-BDE29E6E4003}" type="pres">
      <dgm:prSet presAssocID="{B7E9B2FA-9197-428E-806E-1E25BFBC044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2BAED80-6198-4C00-8B9B-220998B1084C}" type="pres">
      <dgm:prSet presAssocID="{8C0F7C26-B2B9-45BC-B21F-1CCA251C92F1}" presName="node" presStyleLbl="node1" presStyleIdx="1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9D69-18AD-4104-A5C0-F57ECA59A7B7}" type="pres">
      <dgm:prSet presAssocID="{8C0F7C26-B2B9-45BC-B21F-1CCA251C92F1}" presName="spNode" presStyleCnt="0"/>
      <dgm:spPr/>
    </dgm:pt>
    <dgm:pt modelId="{82F9832D-77C9-4AA4-A8A3-6125C79C2DB2}" type="pres">
      <dgm:prSet presAssocID="{900D7C0D-3DA4-47A0-82AD-40C93B67720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52162D7-5792-4BA4-8F5D-6E181189A825}" type="pres">
      <dgm:prSet presAssocID="{50A36DA3-2094-4B22-988C-646E7BB108D3}" presName="node" presStyleLbl="node1" presStyleIdx="2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6D99F-1E6D-439B-A59B-C24153440AB9}" type="pres">
      <dgm:prSet presAssocID="{50A36DA3-2094-4B22-988C-646E7BB108D3}" presName="spNode" presStyleCnt="0"/>
      <dgm:spPr/>
    </dgm:pt>
    <dgm:pt modelId="{929FA650-C0AF-4F53-91A7-7B6D904F464D}" type="pres">
      <dgm:prSet presAssocID="{80F83280-4108-4B8C-A20D-1C6866CA840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98F8FA8-96B9-42BB-8675-3C86D296FF36}" type="pres">
      <dgm:prSet presAssocID="{F6CD7DC1-EB36-4F6C-8206-7F06026CA977}" presName="node" presStyleLbl="node1" presStyleIdx="3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6BC0C-4AB5-4D1C-ADEA-D5A34D54146C}" type="pres">
      <dgm:prSet presAssocID="{F6CD7DC1-EB36-4F6C-8206-7F06026CA977}" presName="spNode" presStyleCnt="0"/>
      <dgm:spPr/>
    </dgm:pt>
    <dgm:pt modelId="{56A24DE7-9C22-4EC8-A99C-36EE42F2EDA3}" type="pres">
      <dgm:prSet presAssocID="{C5FB16F7-83A0-463C-B7E8-833D9D8E62E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F239FB3C-7DCC-4FC9-999C-79237FD8B610}" srcId="{9BDE0EA7-D2B3-4C7A-8921-D37B5E0FC8F9}" destId="{50A36DA3-2094-4B22-988C-646E7BB108D3}" srcOrd="2" destOrd="0" parTransId="{E569D78D-BEC5-4A78-A739-CE515C6DE00E}" sibTransId="{80F83280-4108-4B8C-A20D-1C6866CA8404}"/>
    <dgm:cxn modelId="{CAE3283B-35A2-415C-B75F-FF3111CEA1A9}" type="presOf" srcId="{50A36DA3-2094-4B22-988C-646E7BB108D3}" destId="{D52162D7-5792-4BA4-8F5D-6E181189A825}" srcOrd="0" destOrd="0" presId="urn:microsoft.com/office/officeart/2005/8/layout/cycle6"/>
    <dgm:cxn modelId="{2B31431C-7E97-45E4-87CA-61C9B1ACECB3}" type="presOf" srcId="{900D7C0D-3DA4-47A0-82AD-40C93B677202}" destId="{82F9832D-77C9-4AA4-A8A3-6125C79C2DB2}" srcOrd="0" destOrd="0" presId="urn:microsoft.com/office/officeart/2005/8/layout/cycle6"/>
    <dgm:cxn modelId="{FAE4B8D8-E883-4AA2-8A5C-B0733F458B43}" srcId="{9BDE0EA7-D2B3-4C7A-8921-D37B5E0FC8F9}" destId="{8C0F7C26-B2B9-45BC-B21F-1CCA251C92F1}" srcOrd="1" destOrd="0" parTransId="{3D8489DF-3438-4611-A1C4-71B8D79A1F7B}" sibTransId="{900D7C0D-3DA4-47A0-82AD-40C93B677202}"/>
    <dgm:cxn modelId="{DE8CEBC2-A2C6-4DBD-9E13-C79C7CEF0E88}" srcId="{9BDE0EA7-D2B3-4C7A-8921-D37B5E0FC8F9}" destId="{F6CD7DC1-EB36-4F6C-8206-7F06026CA977}" srcOrd="3" destOrd="0" parTransId="{2FC11A09-33C8-4E1A-87F7-1C63244DFE64}" sibTransId="{C5FB16F7-83A0-463C-B7E8-833D9D8E62E2}"/>
    <dgm:cxn modelId="{54A3AEAA-679B-4114-B1B5-5FF29C7CE503}" type="presOf" srcId="{8C0F7C26-B2B9-45BC-B21F-1CCA251C92F1}" destId="{22BAED80-6198-4C00-8B9B-220998B1084C}" srcOrd="0" destOrd="0" presId="urn:microsoft.com/office/officeart/2005/8/layout/cycle6"/>
    <dgm:cxn modelId="{F815841F-390B-481D-BB06-380F81120002}" type="presOf" srcId="{C5FB16F7-83A0-463C-B7E8-833D9D8E62E2}" destId="{56A24DE7-9C22-4EC8-A99C-36EE42F2EDA3}" srcOrd="0" destOrd="0" presId="urn:microsoft.com/office/officeart/2005/8/layout/cycle6"/>
    <dgm:cxn modelId="{8F05A70F-95B6-47FF-A201-057A65364EB7}" srcId="{9BDE0EA7-D2B3-4C7A-8921-D37B5E0FC8F9}" destId="{A36538B7-C805-471C-A673-57D3B9DB5FFB}" srcOrd="0" destOrd="0" parTransId="{B45C5B0D-7776-48F0-98FF-A4E745EFE61F}" sibTransId="{B7E9B2FA-9197-428E-806E-1E25BFBC044A}"/>
    <dgm:cxn modelId="{A48E3F22-E2E1-4CF5-8D3D-7A0AF0D94FD2}" type="presOf" srcId="{9BDE0EA7-D2B3-4C7A-8921-D37B5E0FC8F9}" destId="{090BD4D6-A80E-4A27-A5B2-14CD6AA679C6}" srcOrd="0" destOrd="0" presId="urn:microsoft.com/office/officeart/2005/8/layout/cycle6"/>
    <dgm:cxn modelId="{9E01B83E-201E-4E6C-9E15-995190AF3253}" type="presOf" srcId="{80F83280-4108-4B8C-A20D-1C6866CA8404}" destId="{929FA650-C0AF-4F53-91A7-7B6D904F464D}" srcOrd="0" destOrd="0" presId="urn:microsoft.com/office/officeart/2005/8/layout/cycle6"/>
    <dgm:cxn modelId="{72919006-7FDD-4251-99C9-CAAE091098A1}" type="presOf" srcId="{A36538B7-C805-471C-A673-57D3B9DB5FFB}" destId="{511DDC90-3BC9-45AE-8971-C3D92A947412}" srcOrd="0" destOrd="0" presId="urn:microsoft.com/office/officeart/2005/8/layout/cycle6"/>
    <dgm:cxn modelId="{367AE686-55DA-49B7-BC11-68BC4C2CF6AD}" type="presOf" srcId="{F6CD7DC1-EB36-4F6C-8206-7F06026CA977}" destId="{598F8FA8-96B9-42BB-8675-3C86D296FF36}" srcOrd="0" destOrd="0" presId="urn:microsoft.com/office/officeart/2005/8/layout/cycle6"/>
    <dgm:cxn modelId="{A4D52F24-86AF-48E6-92D5-554FBA651A17}" type="presOf" srcId="{B7E9B2FA-9197-428E-806E-1E25BFBC044A}" destId="{74FA1299-7E25-4989-AAD8-BDE29E6E4003}" srcOrd="0" destOrd="0" presId="urn:microsoft.com/office/officeart/2005/8/layout/cycle6"/>
    <dgm:cxn modelId="{5F5EB63A-13C5-4BCD-99C4-3536355F200D}" type="presParOf" srcId="{090BD4D6-A80E-4A27-A5B2-14CD6AA679C6}" destId="{511DDC90-3BC9-45AE-8971-C3D92A947412}" srcOrd="0" destOrd="0" presId="urn:microsoft.com/office/officeart/2005/8/layout/cycle6"/>
    <dgm:cxn modelId="{D06C920B-7934-4F19-8A09-FA3AEEAC20E8}" type="presParOf" srcId="{090BD4D6-A80E-4A27-A5B2-14CD6AA679C6}" destId="{BBC43EA7-D023-4CB1-849C-21965D939A42}" srcOrd="1" destOrd="0" presId="urn:microsoft.com/office/officeart/2005/8/layout/cycle6"/>
    <dgm:cxn modelId="{2F3D580D-CE58-4958-8413-9CB2D735DE3C}" type="presParOf" srcId="{090BD4D6-A80E-4A27-A5B2-14CD6AA679C6}" destId="{74FA1299-7E25-4989-AAD8-BDE29E6E4003}" srcOrd="2" destOrd="0" presId="urn:microsoft.com/office/officeart/2005/8/layout/cycle6"/>
    <dgm:cxn modelId="{4927AEF6-C170-4F36-94B1-D82ACAD276DE}" type="presParOf" srcId="{090BD4D6-A80E-4A27-A5B2-14CD6AA679C6}" destId="{22BAED80-6198-4C00-8B9B-220998B1084C}" srcOrd="3" destOrd="0" presId="urn:microsoft.com/office/officeart/2005/8/layout/cycle6"/>
    <dgm:cxn modelId="{F896207D-43B5-4F56-A27C-AB0C998B62F9}" type="presParOf" srcId="{090BD4D6-A80E-4A27-A5B2-14CD6AA679C6}" destId="{8F169D69-18AD-4104-A5C0-F57ECA59A7B7}" srcOrd="4" destOrd="0" presId="urn:microsoft.com/office/officeart/2005/8/layout/cycle6"/>
    <dgm:cxn modelId="{FB27111C-7A40-4340-B2A7-40FB9D23912F}" type="presParOf" srcId="{090BD4D6-A80E-4A27-A5B2-14CD6AA679C6}" destId="{82F9832D-77C9-4AA4-A8A3-6125C79C2DB2}" srcOrd="5" destOrd="0" presId="urn:microsoft.com/office/officeart/2005/8/layout/cycle6"/>
    <dgm:cxn modelId="{79AFF14C-7B9B-4142-A4C9-AD1281281904}" type="presParOf" srcId="{090BD4D6-A80E-4A27-A5B2-14CD6AA679C6}" destId="{D52162D7-5792-4BA4-8F5D-6E181189A825}" srcOrd="6" destOrd="0" presId="urn:microsoft.com/office/officeart/2005/8/layout/cycle6"/>
    <dgm:cxn modelId="{B8FF0D75-BCE3-461E-958F-14349CC83CE0}" type="presParOf" srcId="{090BD4D6-A80E-4A27-A5B2-14CD6AA679C6}" destId="{E336D99F-1E6D-439B-A59B-C24153440AB9}" srcOrd="7" destOrd="0" presId="urn:microsoft.com/office/officeart/2005/8/layout/cycle6"/>
    <dgm:cxn modelId="{C4B4CF8B-4DD4-4ADB-B84B-97DA795E578A}" type="presParOf" srcId="{090BD4D6-A80E-4A27-A5B2-14CD6AA679C6}" destId="{929FA650-C0AF-4F53-91A7-7B6D904F464D}" srcOrd="8" destOrd="0" presId="urn:microsoft.com/office/officeart/2005/8/layout/cycle6"/>
    <dgm:cxn modelId="{E0FC9BFD-C0D0-4062-B5D1-116B11F1DF3B}" type="presParOf" srcId="{090BD4D6-A80E-4A27-A5B2-14CD6AA679C6}" destId="{598F8FA8-96B9-42BB-8675-3C86D296FF36}" srcOrd="9" destOrd="0" presId="urn:microsoft.com/office/officeart/2005/8/layout/cycle6"/>
    <dgm:cxn modelId="{76FFF430-958B-4223-8C15-712835D23EA1}" type="presParOf" srcId="{090BD4D6-A80E-4A27-A5B2-14CD6AA679C6}" destId="{DA46BC0C-4AB5-4D1C-ADEA-D5A34D54146C}" srcOrd="10" destOrd="0" presId="urn:microsoft.com/office/officeart/2005/8/layout/cycle6"/>
    <dgm:cxn modelId="{AB946D79-9261-4A95-9514-9611643EDEBF}" type="presParOf" srcId="{090BD4D6-A80E-4A27-A5B2-14CD6AA679C6}" destId="{56A24DE7-9C22-4EC8-A99C-36EE42F2EDA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DC90-3BC9-45AE-8971-C3D92A947412}">
      <dsp:nvSpPr>
        <dsp:cNvPr id="0" name=""/>
        <dsp:cNvSpPr/>
      </dsp:nvSpPr>
      <dsp:spPr>
        <a:xfrm>
          <a:off x="2267037" y="131353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Регулирование</a:t>
          </a:r>
          <a:endParaRPr lang="ru-RU" sz="20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sp:txBody>
      <dsp:txXfrm>
        <a:off x="2304162" y="168478"/>
        <a:ext cx="1995675" cy="686266"/>
      </dsp:txXfrm>
    </dsp:sp>
    <dsp:sp modelId="{74FA1299-7E25-4989-AAD8-BDE29E6E4003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2733627" y="361030"/>
              </a:moveTo>
              <a:arcTo wR="1689721" hR="1689721" stAng="18489329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AED80-6198-4C00-8B9B-220998B1084C}">
      <dsp:nvSpPr>
        <dsp:cNvPr id="0" name=""/>
        <dsp:cNvSpPr/>
      </dsp:nvSpPr>
      <dsp:spPr>
        <a:xfrm>
          <a:off x="3956758" y="1821075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  </a:t>
          </a:r>
          <a:r>
            <a:rPr lang="ru-RU" sz="19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Требования к  бортовому оборудованию</a:t>
          </a:r>
          <a:endParaRPr lang="ru-RU" sz="19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sp:txBody>
      <dsp:txXfrm>
        <a:off x="3993883" y="1858200"/>
        <a:ext cx="1995675" cy="686266"/>
      </dsp:txXfrm>
    </dsp:sp>
    <dsp:sp modelId="{82F9832D-77C9-4AA4-A8A3-6125C79C2DB2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3333510" y="2081023"/>
              </a:moveTo>
              <a:arcTo wR="1689721" hR="1689721" stAng="803398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62D7-5792-4BA4-8F5D-6E181189A825}">
      <dsp:nvSpPr>
        <dsp:cNvPr id="0" name=""/>
        <dsp:cNvSpPr/>
      </dsp:nvSpPr>
      <dsp:spPr>
        <a:xfrm>
          <a:off x="2267037" y="3510796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Экосистема сервисов</a:t>
          </a:r>
          <a:endParaRPr lang="ru-RU" sz="2000" b="1" kern="1200" dirty="0">
            <a:solidFill>
              <a:schemeClr val="tx1"/>
            </a:solidFill>
            <a:latin typeface="HeliosCond" panose="020B0500000000000000" pitchFamily="34" charset="-52"/>
            <a:ea typeface="+mn-ea"/>
            <a:cs typeface="+mn-cs"/>
          </a:endParaRPr>
        </a:p>
      </dsp:txBody>
      <dsp:txXfrm>
        <a:off x="2304162" y="3547921"/>
        <a:ext cx="1995675" cy="686266"/>
      </dsp:txXfrm>
    </dsp:sp>
    <dsp:sp modelId="{929FA650-C0AF-4F53-91A7-7B6D904F464D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645815" y="3018412"/>
              </a:moveTo>
              <a:arcTo wR="1689721" hR="1689721" stAng="7689329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8FA8-96B9-42BB-8675-3C86D296FF36}">
      <dsp:nvSpPr>
        <dsp:cNvPr id="0" name=""/>
        <dsp:cNvSpPr/>
      </dsp:nvSpPr>
      <dsp:spPr>
        <a:xfrm>
          <a:off x="577315" y="1821075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HeliosCond" panose="020B0500000000000000" pitchFamily="34" charset="-52"/>
              <a:ea typeface="+mn-ea"/>
              <a:cs typeface="+mn-cs"/>
            </a:rPr>
            <a:t>Инфраструктура</a:t>
          </a:r>
        </a:p>
      </dsp:txBody>
      <dsp:txXfrm>
        <a:off x="614440" y="1858200"/>
        <a:ext cx="1995675" cy="686266"/>
      </dsp:txXfrm>
    </dsp:sp>
    <dsp:sp modelId="{56A24DE7-9C22-4EC8-A99C-36EE42F2EDA3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45932" y="1298419"/>
              </a:moveTo>
              <a:arcTo wR="1689721" hR="1689721" stAng="11603398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miter lim="800000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1DC9-3DB5-48ED-99BD-45C4CA9692FF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C5874-FDC4-4980-9A41-2147C9CBC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7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77A4-15F5-4CF0-AB69-28895373B1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3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77A4-15F5-4CF0-AB69-28895373B1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8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77A4-15F5-4CF0-AB69-28895373B1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1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8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приведены без учета прироста</a:t>
            </a:r>
            <a:r>
              <a:rPr lang="ru-RU" baseline="0" dirty="0" smtClean="0"/>
              <a:t> населения на + 2 млрд к 2025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0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3" y="73200"/>
            <a:ext cx="9936000" cy="1008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579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351" y="1093334"/>
            <a:ext cx="11652923" cy="48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579F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579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579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00579F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579F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0"/>
          </p:nvPr>
        </p:nvSpPr>
        <p:spPr>
          <a:xfrm>
            <a:off x="239353" y="5877368"/>
            <a:ext cx="10800000" cy="864000"/>
          </a:xfrm>
          <a:prstGeom prst="round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7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0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0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0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5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A7D2-E2CE-4F86-AE88-3B2EB68AC638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B6ED-7AB0-4DB8-8FDE-01F991FB2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rgbClr val="2F80AE"/>
              </a:gs>
              <a:gs pos="100000">
                <a:srgbClr val="103A60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>
              <a:latin typeface="HeliosCond" panose="020B0500000000000000" pitchFamily="34" charset="-52"/>
            </a:endParaRPr>
          </a:p>
        </p:txBody>
      </p:sp>
      <p:sp>
        <p:nvSpPr>
          <p:cNvPr id="31" name="Дата 10"/>
          <p:cNvSpPr txBox="1">
            <a:spLocks/>
          </p:cNvSpPr>
          <p:nvPr/>
        </p:nvSpPr>
        <p:spPr>
          <a:xfrm>
            <a:off x="335360" y="6021288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1" dirty="0" smtClean="0">
                <a:solidFill>
                  <a:schemeClr val="bg1"/>
                </a:solidFill>
                <a:latin typeface="HeliosCond" panose="020B0500000000000000" pitchFamily="34" charset="-52"/>
              </a:rPr>
              <a:t>21 июня 2019 г.</a:t>
            </a:r>
            <a:endParaRPr lang="ru-RU" sz="1801" dirty="0">
              <a:solidFill>
                <a:schemeClr val="bg1"/>
              </a:solidFill>
              <a:latin typeface="HeliosCond" panose="020B0500000000000000" pitchFamily="34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8BE-42CF-47B2-954C-A78404976C5D}" type="slidenum">
              <a:rPr lang="ru-RU" smtClean="0"/>
              <a:t>1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860" y="1293224"/>
            <a:ext cx="12014279" cy="2761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3600" dirty="0" smtClean="0">
                <a:solidFill>
                  <a:srgbClr val="00B0F0"/>
                </a:solidFill>
                <a:latin typeface="HeliosCond" panose="020B0500000000000000" pitchFamily="34" charset="-52"/>
              </a:rPr>
              <a:t/>
            </a:r>
            <a:br>
              <a:rPr lang="ru-RU" sz="3600" dirty="0" smtClean="0">
                <a:solidFill>
                  <a:srgbClr val="00B0F0"/>
                </a:solidFill>
                <a:latin typeface="HeliosCond" panose="020B0500000000000000" pitchFamily="34" charset="-52"/>
              </a:rPr>
            </a:br>
            <a:r>
              <a:rPr lang="ru-RU" sz="3600" dirty="0" smtClean="0">
                <a:solidFill>
                  <a:srgbClr val="00B0F0"/>
                </a:solidFill>
                <a:latin typeface="HeliosCond" panose="020B0500000000000000" pitchFamily="34" charset="-52"/>
              </a:rPr>
              <a:t/>
            </a:r>
            <a:br>
              <a:rPr lang="ru-RU" sz="3600" dirty="0" smtClean="0">
                <a:solidFill>
                  <a:srgbClr val="00B0F0"/>
                </a:solidFill>
                <a:latin typeface="HeliosCond" panose="020B0500000000000000" pitchFamily="34" charset="-52"/>
              </a:rPr>
            </a:br>
            <a:r>
              <a:rPr lang="ru-RU" sz="3600" b="1" dirty="0">
                <a:solidFill>
                  <a:schemeClr val="bg1"/>
                </a:solidFill>
                <a:latin typeface="HeliosCond" pitchFamily="34" charset="-52"/>
              </a:rPr>
              <a:t>Интеграция </a:t>
            </a:r>
            <a:r>
              <a:rPr lang="ru-RU" sz="3600" b="1" dirty="0" smtClean="0">
                <a:solidFill>
                  <a:schemeClr val="bg1"/>
                </a:solidFill>
                <a:latin typeface="HeliosCond" pitchFamily="34" charset="-52"/>
              </a:rPr>
              <a:t>беспилотных авиационных систем в национальные воздушные пространства </a:t>
            </a:r>
          </a:p>
          <a:p>
            <a:pPr algn="l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HeliosCond" pitchFamily="34" charset="-52"/>
              </a:rPr>
              <a:t>Современное состояние и сравнительный анализ проектов создания систем </a:t>
            </a:r>
            <a:r>
              <a:rPr lang="en-US" sz="3600" b="1" dirty="0" smtClean="0">
                <a:solidFill>
                  <a:schemeClr val="bg1"/>
                </a:solidFill>
                <a:latin typeface="HeliosCond" pitchFamily="34" charset="-52"/>
              </a:rPr>
              <a:t>UTM</a:t>
            </a:r>
            <a:endParaRPr lang="en-US" sz="3600" b="1" dirty="0">
              <a:solidFill>
                <a:schemeClr val="bg1"/>
              </a:solidFill>
              <a:latin typeface="HeliosCond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228" y="289071"/>
            <a:ext cx="5438389" cy="11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99508"/>
            <a:ext cx="11205275" cy="6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>
                <a:latin typeface="HeliosCond" panose="020B0500000000000000" pitchFamily="34" charset="-52"/>
              </a:rPr>
              <a:t>Создание </a:t>
            </a:r>
            <a:r>
              <a:rPr lang="en-US" sz="1600" b="0" dirty="0">
                <a:latin typeface="HeliosCond" panose="020B0500000000000000" pitchFamily="34" charset="-52"/>
              </a:rPr>
              <a:t>UTM </a:t>
            </a:r>
            <a:r>
              <a:rPr lang="ru-RU" sz="1600" b="0" dirty="0">
                <a:latin typeface="HeliosCond" panose="020B0500000000000000" pitchFamily="34" charset="-52"/>
              </a:rPr>
              <a:t> –</a:t>
            </a:r>
            <a:r>
              <a:rPr lang="en-US" sz="1600" b="0" dirty="0">
                <a:latin typeface="HeliosCond" panose="020B0500000000000000" pitchFamily="34" charset="-52"/>
              </a:rPr>
              <a:t> </a:t>
            </a:r>
            <a:r>
              <a:rPr lang="ru-RU" sz="1600" b="0" dirty="0">
                <a:latin typeface="HeliosCond" panose="020B0500000000000000" pitchFamily="34" charset="-52"/>
              </a:rPr>
              <a:t>это комплексное высокотехнологичное решение по снижению рисков применения БАС и созданию условий для их эффективного использования в экономике </a:t>
            </a:r>
            <a:r>
              <a:rPr lang="ru-RU" sz="1600" b="0" dirty="0" smtClean="0">
                <a:latin typeface="HeliosCond" panose="020B0500000000000000" pitchFamily="34" charset="-52"/>
              </a:rPr>
              <a:t>РФ, гармонизированное с международным регулированием. 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07" y="568791"/>
            <a:ext cx="11706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HeliosCond" panose="020B0500000000000000" pitchFamily="34" charset="-52"/>
                <a:ea typeface="+mj-ea"/>
                <a:cs typeface="+mj-cs"/>
              </a:rPr>
              <a:t>Создание </a:t>
            </a:r>
            <a:r>
              <a:rPr lang="ru-RU" sz="2400" b="1" dirty="0" smtClean="0">
                <a:latin typeface="HeliosCond" panose="020B0500000000000000" pitchFamily="34" charset="-52"/>
                <a:ea typeface="+mj-ea"/>
                <a:cs typeface="+mj-cs"/>
              </a:rPr>
              <a:t>экосистемы </a:t>
            </a:r>
            <a:r>
              <a:rPr lang="en-US" sz="2400" b="1" dirty="0" smtClean="0">
                <a:latin typeface="HeliosCond" panose="020B0500000000000000" pitchFamily="34" charset="-52"/>
                <a:ea typeface="+mj-ea"/>
                <a:cs typeface="+mj-cs"/>
              </a:rPr>
              <a:t>UTM</a:t>
            </a:r>
            <a:r>
              <a:rPr lang="ru-RU" sz="2400" b="1" dirty="0" smtClean="0">
                <a:latin typeface="HeliosCond" panose="020B0500000000000000" pitchFamily="34" charset="-52"/>
                <a:ea typeface="+mj-ea"/>
                <a:cs typeface="+mj-cs"/>
              </a:rPr>
              <a:t> в Российской Федерации </a:t>
            </a:r>
            <a:endParaRPr lang="ru-RU" sz="2400" b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8292" y="1439350"/>
            <a:ext cx="10042063" cy="4659238"/>
            <a:chOff x="-132100" y="1266235"/>
            <a:chExt cx="10042063" cy="4659238"/>
          </a:xfrm>
        </p:grpSpPr>
        <p:graphicFrame>
          <p:nvGraphicFramePr>
            <p:cNvPr id="14" name="Схема 13"/>
            <p:cNvGraphicFramePr/>
            <p:nvPr>
              <p:extLst/>
            </p:nvPr>
          </p:nvGraphicFramePr>
          <p:xfrm>
            <a:off x="1651000" y="1330589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66654" y="2108691"/>
              <a:ext cx="3714776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Распределенная,  действующая  </a:t>
              </a:r>
            </a:p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на всей территории страны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9025" y="1266235"/>
              <a:ext cx="357697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Нормативное правовое</a:t>
              </a:r>
            </a:p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Нормативное техническое </a:t>
              </a:r>
            </a:p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Гармонизация с международным  регулированием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00037" y="4104865"/>
              <a:ext cx="3309926" cy="9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Доступное для БАС </a:t>
              </a:r>
            </a:p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бортовое оборудование (по стоимости и характеристикам)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32100" y="4725144"/>
              <a:ext cx="4068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Clr>
                  <a:srgbClr val="008000"/>
                </a:buClr>
                <a:tabLst>
                  <a:tab pos="182563" algn="l"/>
                </a:tabLst>
              </a:pPr>
              <a:r>
                <a:rPr lang="ru-RU" b="1" dirty="0">
                  <a:latin typeface="HeliosCond" panose="020B0500000000000000" pitchFamily="34" charset="-52"/>
                </a:rPr>
                <a:t>Открытая </a:t>
              </a:r>
              <a:r>
                <a:rPr lang="ru-RU" b="1" dirty="0" smtClean="0">
                  <a:latin typeface="HeliosCond" panose="020B0500000000000000" pitchFamily="34" charset="-52"/>
                </a:rPr>
                <a:t>интеграционная платформа </a:t>
              </a:r>
              <a:r>
                <a:rPr lang="ru-RU" b="1" dirty="0">
                  <a:latin typeface="HeliosCond" panose="020B0500000000000000" pitchFamily="34" charset="-52"/>
                </a:rPr>
                <a:t>для </a:t>
              </a:r>
              <a:r>
                <a:rPr lang="ru-RU" b="1" dirty="0" smtClean="0">
                  <a:latin typeface="HeliosCond" panose="020B0500000000000000" pitchFamily="34" charset="-52"/>
                </a:rPr>
                <a:t>эксплуатантов </a:t>
              </a:r>
              <a:r>
                <a:rPr lang="ru-RU" b="1" dirty="0">
                  <a:latin typeface="HeliosCond" panose="020B0500000000000000" pitchFamily="34" charset="-52"/>
                </a:rPr>
                <a:t>и </a:t>
              </a:r>
              <a:r>
                <a:rPr lang="ru-RU" b="1" dirty="0" smtClean="0">
                  <a:latin typeface="HeliosCond" panose="020B0500000000000000" pitchFamily="34" charset="-52"/>
                </a:rPr>
                <a:t>внешних пилотов  </a:t>
              </a:r>
              <a:r>
                <a:rPr lang="ru-RU" b="1" dirty="0">
                  <a:latin typeface="HeliosCond" panose="020B0500000000000000" pitchFamily="34" charset="-52"/>
                </a:rPr>
                <a:t>БАС, сервис и </a:t>
              </a:r>
              <a:r>
                <a:rPr lang="ru-RU" b="1" dirty="0" smtClean="0">
                  <a:latin typeface="HeliosCond" panose="020B0500000000000000" pitchFamily="34" charset="-52"/>
                </a:rPr>
                <a:t>контент-провайдеров </a:t>
              </a:r>
              <a:r>
                <a:rPr lang="en-US" b="1" dirty="0" smtClean="0">
                  <a:latin typeface="HeliosCond" panose="020B0500000000000000" pitchFamily="34" charset="-52"/>
                </a:rPr>
                <a:t>UTM</a:t>
              </a:r>
              <a:r>
                <a:rPr lang="ru-RU" b="1" dirty="0" smtClean="0">
                  <a:latin typeface="HeliosCond" panose="020B0500000000000000" pitchFamily="34" charset="-52"/>
                </a:rPr>
                <a:t>, </a:t>
              </a:r>
              <a:r>
                <a:rPr lang="ru-RU" b="1" dirty="0">
                  <a:latin typeface="HeliosCond" panose="020B0500000000000000" pitchFamily="34" charset="-52"/>
                </a:rPr>
                <a:t>страховых компаний</a:t>
              </a:r>
            </a:p>
          </p:txBody>
        </p:sp>
        <p:pic>
          <p:nvPicPr>
            <p:cNvPr id="19" name="Picture 10" descr="https://im1-tub-ru.yandex.net/i?id=dc948078549b968a4d557bd4d4ce85a0&amp;n=33&amp;h=215&amp;w=38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936" y="3219538"/>
              <a:ext cx="1104396" cy="62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2024042" y="3108823"/>
              <a:ext cx="360040" cy="3383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1</a:t>
              </a:r>
              <a:endParaRPr lang="ru-RU" sz="2400" b="1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09992" y="1322873"/>
              <a:ext cx="360040" cy="3383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2</a:t>
              </a:r>
              <a:endParaRPr lang="ru-RU" sz="2400" b="1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593092" y="3037385"/>
              <a:ext cx="360040" cy="3383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3</a:t>
              </a:r>
              <a:endParaRPr lang="ru-RU" sz="2400" b="1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881430" y="4751897"/>
              <a:ext cx="360040" cy="33833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4</a:t>
              </a:r>
              <a:endParaRPr lang="ru-RU" sz="24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4772" y="1036241"/>
            <a:ext cx="7050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2000" b="1" dirty="0">
                <a:solidFill>
                  <a:srgbClr val="0070C0"/>
                </a:solidFill>
                <a:latin typeface="HeliosCond" panose="020B0500000000000000" pitchFamily="34" charset="-52"/>
              </a:rPr>
              <a:t>Необходимо одновременное решение 4-х взаимоувязанных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8174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211" y="568791"/>
            <a:ext cx="11934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Выводы и предложения</a:t>
            </a:r>
            <a:endParaRPr lang="ru-RU" sz="2200" b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5210" y="917912"/>
            <a:ext cx="1168928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dirty="0" smtClean="0"/>
              <a:t>•</a:t>
            </a:r>
            <a:r>
              <a:rPr lang="ru-RU" dirty="0"/>
              <a:t> 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В настоящее время в Российской Федерации отсутствуют необходимая нормативная правовая, нормативная техническая база, апробированные стандарты,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технологии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и технические решения, требуемые для реализации безопасной интеграции БАС в национальное воздушное пространство.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Поручение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Комиссии при Президенте РФ по АОН и ГЛОНАСС (Протокол от 24 октября 2017 года № 5, пункт </a:t>
            </a:r>
            <a:r>
              <a:rPr lang="en-US" b="1" dirty="0">
                <a:latin typeface="HeliosCond" panose="020B0500000000000000" pitchFamily="34" charset="-52"/>
                <a:cs typeface="Arial" pitchFamily="34" charset="0"/>
              </a:rPr>
              <a:t>I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, п.п.1, п.п.2 Решения) по разработке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согласованной Концепции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интеграции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БАС в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воздушное пространство РФ не выполнено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. </a:t>
            </a:r>
            <a:endParaRPr lang="ru-RU" b="1" dirty="0">
              <a:latin typeface="HeliosCond" panose="020B0500000000000000" pitchFamily="34" charset="-52"/>
              <a:cs typeface="Arial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dirty="0"/>
              <a:t>• 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В отличие от США, стран Евросоюза и других ведущих зарубежных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стран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, в Российской Федерации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отсутствуют поддержанные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на государственном уровне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пилотные проекты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создания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экосистемы UTM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. Единственным пилотным проектом по созданию опытного района применения БАС для выполнения сервисно-транспортных задач является федеральный проект «Тайга», реализуемый с 2018 г. Фондом перспективных исследований и Правительством Томской области.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В рамках проекта предусматривается создание системы организации маловысотного движения БАС. </a:t>
            </a:r>
          </a:p>
          <a:p>
            <a:pPr algn="just">
              <a:spcAft>
                <a:spcPts val="300"/>
              </a:spcAft>
            </a:pPr>
            <a:r>
              <a:rPr lang="ru-RU" dirty="0"/>
              <a:t>• 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В целях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ликвидации наметившегося отставания в интеграции БАС в</a:t>
            </a:r>
            <a:r>
              <a:rPr lang="en-US" b="1" dirty="0" smtClean="0">
                <a:latin typeface="HeliosCond" panose="020B0500000000000000" pitchFamily="34" charset="-52"/>
                <a:cs typeface="Arial" pitchFamily="34" charset="0"/>
              </a:rPr>
              <a:t>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Российской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Федерации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от ведущих зарубежных стран необходима реализация поэтапного комплекса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пилотных проектов,</a:t>
            </a:r>
            <a:r>
              <a:rPr lang="en-US" b="1" dirty="0">
                <a:latin typeface="HeliosCond" panose="020B0500000000000000" pitchFamily="34" charset="-52"/>
                <a:cs typeface="Arial" pitchFamily="34" charset="0"/>
              </a:rPr>
              <a:t>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 позволяющих  реализовать функциональные возможности экосистемы </a:t>
            </a:r>
            <a:r>
              <a:rPr lang="en-US" b="1" dirty="0">
                <a:latin typeface="HeliosCond" panose="020B0500000000000000" pitchFamily="34" charset="-52"/>
                <a:cs typeface="Arial" pitchFamily="34" charset="0"/>
              </a:rPr>
              <a:t>UTM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 и перейти к её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масштабированию. Для этого целесообразно создание государственно-частных партнерств и технологических консорциумов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из представителей ФОИВ, заинтересованных организаций авиационной и космической промышленности, институтов развития, создание «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фабрик»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пилотов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по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отработке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необходимых технологий, стандартов, правил, процедур и сервисов с привлечением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зарубежных компаний 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- </a:t>
            </a:r>
            <a:r>
              <a:rPr lang="ru-RU" b="1" dirty="0">
                <a:latin typeface="HeliosCond" panose="020B0500000000000000" pitchFamily="34" charset="-52"/>
                <a:cs typeface="Arial" pitchFamily="34" charset="0"/>
              </a:rPr>
              <a:t>лидеров в данной области</a:t>
            </a:r>
            <a:r>
              <a:rPr lang="ru-RU" b="1" dirty="0" smtClean="0">
                <a:latin typeface="HeliosCond" panose="020B0500000000000000" pitchFamily="34" charset="-52"/>
                <a:cs typeface="Arial" pitchFamily="34" charset="0"/>
              </a:rPr>
              <a:t>.</a:t>
            </a:r>
          </a:p>
          <a:p>
            <a:pPr algn="just"/>
            <a:r>
              <a:rPr lang="ru-RU" dirty="0"/>
              <a:t>• </a:t>
            </a:r>
            <a:r>
              <a:rPr lang="ru-RU" b="1" dirty="0">
                <a:latin typeface="HeliosCond" panose="020B0500000000000000" pitchFamily="34" charset="-52"/>
              </a:rPr>
              <a:t>Архитектура создаваемой </a:t>
            </a:r>
            <a:r>
              <a:rPr lang="en-US" b="1" dirty="0" smtClean="0">
                <a:latin typeface="HeliosCond" panose="020B0500000000000000" pitchFamily="34" charset="-52"/>
              </a:rPr>
              <a:t>UTM </a:t>
            </a:r>
            <a:r>
              <a:rPr lang="ru-RU" b="1" dirty="0">
                <a:latin typeface="HeliosCond" panose="020B0500000000000000" pitchFamily="34" charset="-52"/>
              </a:rPr>
              <a:t>не должна монополизировать предоставление сервисов заинтересованным участникам экосистемы </a:t>
            </a:r>
            <a:r>
              <a:rPr lang="ru-RU" b="1" dirty="0" smtClean="0">
                <a:latin typeface="HeliosCond" panose="020B0500000000000000" pitchFamily="34" charset="-52"/>
              </a:rPr>
              <a:t>и должна базироваться на открытой интеграционной цифровой платформе с стандартизированным доступом сервис- </a:t>
            </a:r>
            <a:r>
              <a:rPr lang="ru-RU" b="1" dirty="0">
                <a:latin typeface="HeliosCond" panose="020B0500000000000000" pitchFamily="34" charset="-52"/>
              </a:rPr>
              <a:t>и </a:t>
            </a:r>
            <a:r>
              <a:rPr lang="ru-RU" b="1" dirty="0" smtClean="0">
                <a:latin typeface="HeliosCond" panose="020B0500000000000000" pitchFamily="34" charset="-52"/>
              </a:rPr>
              <a:t>контент-провайдеров </a:t>
            </a:r>
            <a:r>
              <a:rPr lang="en-US" b="1" dirty="0" smtClean="0">
                <a:latin typeface="HeliosCond" panose="020B0500000000000000" pitchFamily="34" charset="-52"/>
              </a:rPr>
              <a:t>UTM</a:t>
            </a:r>
            <a:r>
              <a:rPr lang="ru-RU" b="1" dirty="0" smtClean="0">
                <a:latin typeface="HeliosCond" panose="020B0500000000000000" pitchFamily="34" charset="-52"/>
              </a:rPr>
              <a:t>, </a:t>
            </a:r>
            <a:r>
              <a:rPr lang="ru-RU" b="1" dirty="0">
                <a:latin typeface="HeliosCond" panose="020B0500000000000000" pitchFamily="34" charset="-52"/>
              </a:rPr>
              <a:t>страховых </a:t>
            </a:r>
            <a:r>
              <a:rPr lang="ru-RU" b="1" dirty="0" smtClean="0">
                <a:latin typeface="HeliosCond" panose="020B0500000000000000" pitchFamily="34" charset="-52"/>
              </a:rPr>
              <a:t>компаний, эксплуатантов </a:t>
            </a:r>
            <a:r>
              <a:rPr lang="ru-RU" b="1" dirty="0">
                <a:latin typeface="HeliosCond" panose="020B0500000000000000" pitchFamily="34" charset="-52"/>
              </a:rPr>
              <a:t>и внешних </a:t>
            </a:r>
            <a:r>
              <a:rPr lang="ru-RU" b="1" dirty="0" smtClean="0">
                <a:latin typeface="HeliosCond" panose="020B0500000000000000" pitchFamily="34" charset="-52"/>
              </a:rPr>
              <a:t>пилотов БАС</a:t>
            </a:r>
            <a:r>
              <a:rPr lang="ru-RU" b="1" dirty="0">
                <a:latin typeface="HeliosCond" panose="020B0500000000000000" pitchFamily="34" charset="-52"/>
              </a:rPr>
              <a:t>, </a:t>
            </a:r>
            <a:r>
              <a:rPr lang="ru-RU" b="1" dirty="0" smtClean="0">
                <a:latin typeface="HeliosCond" panose="020B0500000000000000" pitchFamily="34" charset="-52"/>
              </a:rPr>
              <a:t>общественных организаций и органов исполнительной власти.</a:t>
            </a:r>
            <a:endParaRPr lang="ru-RU" b="1" dirty="0">
              <a:latin typeface="HeliosCond" panose="020B0500000000000000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46" y="1198449"/>
            <a:ext cx="8001000" cy="4391025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36" name="Текст 6"/>
          <p:cNvSpPr txBox="1">
            <a:spLocks/>
          </p:cNvSpPr>
          <p:nvPr/>
        </p:nvSpPr>
        <p:spPr bwMode="auto">
          <a:xfrm>
            <a:off x="49046" y="6009187"/>
            <a:ext cx="11218221" cy="80561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>
                <a:latin typeface="HeliosCond" panose="020B0500000000000000" pitchFamily="34" charset="-52"/>
              </a:rPr>
              <a:t>Программа блочной модернизации Глобального аэронавигационного плана </a:t>
            </a:r>
            <a:r>
              <a:rPr lang="en-US" sz="1600" b="0" dirty="0" smtClean="0">
                <a:latin typeface="HeliosCond" panose="020B0500000000000000" pitchFamily="34" charset="-52"/>
              </a:rPr>
              <a:t>ASBU </a:t>
            </a:r>
            <a:r>
              <a:rPr lang="ru-RU" sz="1600" b="0" dirty="0" smtClean="0">
                <a:latin typeface="HeliosCond" panose="020B0500000000000000" pitchFamily="34" charset="-52"/>
              </a:rPr>
              <a:t>ИКАО предусматривает полную интеграцию БАС к 2035 г.</a:t>
            </a:r>
            <a:r>
              <a:rPr lang="en-US" sz="1600" b="0" dirty="0" smtClean="0">
                <a:latin typeface="HeliosCond" panose="020B0500000000000000" pitchFamily="34" charset="-52"/>
              </a:rPr>
              <a:t> </a:t>
            </a:r>
            <a:r>
              <a:rPr lang="ru-RU" sz="1600" b="0" dirty="0" smtClean="0">
                <a:latin typeface="HeliosCond" panose="020B0500000000000000" pitchFamily="34" charset="-52"/>
              </a:rPr>
              <a:t>Без </a:t>
            </a:r>
            <a:r>
              <a:rPr lang="ru-RU" sz="1600" b="0" dirty="0">
                <a:latin typeface="HeliosCond" panose="020B0500000000000000" pitchFamily="34" charset="-52"/>
              </a:rPr>
              <a:t>устранения </a:t>
            </a:r>
            <a:r>
              <a:rPr lang="ru-RU" sz="1600" b="0" dirty="0" smtClean="0">
                <a:latin typeface="HeliosCond" panose="020B0500000000000000" pitchFamily="34" charset="-52"/>
              </a:rPr>
              <a:t>наметившегося отставания в технологиях и нормативном регулировании от </a:t>
            </a:r>
            <a:r>
              <a:rPr lang="ru-RU" sz="1600" b="0" dirty="0">
                <a:latin typeface="HeliosCond" panose="020B0500000000000000" pitchFamily="34" charset="-52"/>
              </a:rPr>
              <a:t>ведущих зарубежных стран безопасная и эффективная интеграция БАС в </a:t>
            </a:r>
            <a:r>
              <a:rPr lang="ru-RU" sz="1600" b="0" dirty="0" smtClean="0">
                <a:latin typeface="HeliosCond" panose="020B0500000000000000" pitchFamily="34" charset="-52"/>
              </a:rPr>
              <a:t>воздушное </a:t>
            </a:r>
            <a:r>
              <a:rPr lang="ru-RU" sz="1600" b="0" dirty="0">
                <a:latin typeface="HeliosCond" panose="020B0500000000000000" pitchFamily="34" charset="-52"/>
              </a:rPr>
              <a:t>пространства Российской Федерации </a:t>
            </a:r>
            <a:r>
              <a:rPr lang="ru-RU" sz="1600" b="0" dirty="0" smtClean="0">
                <a:latin typeface="HeliosCond" panose="020B0500000000000000" pitchFamily="34" charset="-52"/>
              </a:rPr>
              <a:t>невозможна.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sp>
        <p:nvSpPr>
          <p:cNvPr id="37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00525" y="445331"/>
            <a:ext cx="11859443" cy="737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rgbClr val="00579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</a:rPr>
              <a:t>Временной горизонт интеграции БАС</a:t>
            </a:r>
            <a:endParaRPr lang="ru-RU" sz="2200" dirty="0">
              <a:solidFill>
                <a:schemeClr val="tx1"/>
              </a:solidFill>
              <a:latin typeface="HeliosCond" panose="020B0500000000000000" pitchFamily="34" charset="-5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576" y="1635347"/>
            <a:ext cx="674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HeliosCond" panose="020B0500000000000000" pitchFamily="34" charset="-52"/>
              </a:rPr>
              <a:t>Интеграция дистанционно-пилотируемых воздушных судов (ДПВС) в несегрегированное контролируемое воздушное пространство, используемое пилотируемыми ВС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HeliosCond" panose="020B0500000000000000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1702" y="4731146"/>
            <a:ext cx="622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HeliosCond" panose="020B0500000000000000" pitchFamily="34" charset="-52"/>
              </a:rPr>
              <a:t>Интеграция беспилотных воздушных судов в неконтролируемое маловысотное воздушное пространство (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iosCond" panose="020B0500000000000000" pitchFamily="34" charset="-52"/>
              </a:rPr>
              <a:t>VLL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HeliosCond" panose="020B0500000000000000" pitchFamily="34" charset="-52"/>
              </a:rPr>
              <a:t>) на основе внедрения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HeliosCond" panose="020B0500000000000000" pitchFamily="34" charset="-52"/>
              </a:rPr>
              <a:t>UTM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HeliosCond" panose="020B0500000000000000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2347" y="1262307"/>
            <a:ext cx="3021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Краткосрочная перспектива 2019-2021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1430" y="1262307"/>
            <a:ext cx="2723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Среднесрочная перспектива 2025+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03498" y="1268135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Долгосрочная перспектива 2035+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28299" y="1583136"/>
            <a:ext cx="8915665" cy="851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315081" y="5842460"/>
            <a:ext cx="8915665" cy="851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42481" y="5526668"/>
            <a:ext cx="1015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Технологии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5964" y="5523221"/>
            <a:ext cx="2896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Стандарты (</a:t>
            </a:r>
            <a:r>
              <a:rPr lang="en-US" sz="1400" b="1" i="1" dirty="0" smtClean="0">
                <a:latin typeface="HeliosCond" panose="020B0500000000000000" pitchFamily="34" charset="-52"/>
              </a:rPr>
              <a:t>RNP, RCP, RSP</a:t>
            </a:r>
            <a:r>
              <a:rPr lang="ru-RU" sz="1400" b="1" i="1" dirty="0" smtClean="0">
                <a:latin typeface="HeliosCond" panose="020B0500000000000000" pitchFamily="34" charset="-52"/>
              </a:rPr>
              <a:t>, </a:t>
            </a:r>
            <a:r>
              <a:rPr lang="en-US" sz="1400" b="1" i="1" dirty="0" smtClean="0">
                <a:latin typeface="HeliosCond" panose="020B0500000000000000" pitchFamily="34" charset="-52"/>
              </a:rPr>
              <a:t>DAA</a:t>
            </a:r>
            <a:r>
              <a:rPr lang="ru-RU" sz="1400" b="1" i="1" dirty="0" smtClean="0">
                <a:latin typeface="HeliosCond" panose="020B0500000000000000" pitchFamily="34" charset="-52"/>
              </a:rPr>
              <a:t>, С2</a:t>
            </a:r>
            <a:r>
              <a:rPr lang="en-US" sz="1400" b="1" i="1" dirty="0" smtClean="0">
                <a:latin typeface="HeliosCond" panose="020B0500000000000000" pitchFamily="34" charset="-52"/>
              </a:rPr>
              <a:t>)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72617" y="5513121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Правила 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35396" y="5515917"/>
            <a:ext cx="997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</a:rPr>
              <a:t>Процедуры</a:t>
            </a:r>
            <a:endParaRPr lang="ru-RU" sz="1400" b="1" i="1" dirty="0">
              <a:latin typeface="HeliosCond" panose="020B0500000000000000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55" y="1954771"/>
            <a:ext cx="4698722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Мировой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рынок гражданских  БАС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в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2018 г.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 составил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более $14,0 млрд</a:t>
            </a:r>
            <a:r>
              <a:rPr lang="en-US" sz="1400" b="1" i="1" dirty="0">
                <a:latin typeface="HeliosCond" panose="020B0500000000000000" pitchFamily="34" charset="-52"/>
                <a:ea typeface="+mj-ea"/>
                <a:cs typeface="+mj-cs"/>
              </a:rPr>
              <a:t> c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en-US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CAGR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20,</a:t>
            </a:r>
            <a:r>
              <a:rPr lang="en-US" sz="1400" b="1" i="1" dirty="0">
                <a:latin typeface="HeliosCond" panose="020B0500000000000000" pitchFamily="34" charset="-52"/>
                <a:ea typeface="+mj-ea"/>
                <a:cs typeface="+mj-cs"/>
              </a:rPr>
              <a:t>5 %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 и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возрастет до $ 43,1 млрд.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к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2025 г.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(</a:t>
            </a:r>
            <a:r>
              <a:rPr lang="ru-RU" sz="1400" b="1" i="1" dirty="0" smtClean="0">
                <a:latin typeface="HeliosCond" panose="020B0500000000000000" pitchFamily="34" charset="-52"/>
              </a:rPr>
              <a:t>будет </a:t>
            </a:r>
            <a:r>
              <a:rPr lang="ru-RU" sz="1400" b="1" i="1" dirty="0">
                <a:latin typeface="HeliosCond" panose="020B0500000000000000" pitchFamily="34" charset="-52"/>
              </a:rPr>
              <a:t>продано более 100 млн. БАС, из них </a:t>
            </a:r>
            <a:endParaRPr lang="ru-RU" sz="1400" b="1" i="1" dirty="0" smtClean="0">
              <a:latin typeface="HeliosCond" panose="020B0500000000000000" pitchFamily="34" charset="-52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</a:rPr>
              <a:t>более </a:t>
            </a:r>
            <a:r>
              <a:rPr lang="ru-RU" sz="1400" b="1" i="1" dirty="0">
                <a:latin typeface="HeliosCond" panose="020B0500000000000000" pitchFamily="34" charset="-52"/>
              </a:rPr>
              <a:t>10 млн. </a:t>
            </a:r>
            <a:r>
              <a:rPr lang="ru-RU" sz="1400" b="1" i="1" dirty="0" smtClean="0">
                <a:latin typeface="HeliosCond" panose="020B0500000000000000" pitchFamily="34" charset="-52"/>
              </a:rPr>
              <a:t>коммерческих).  </a:t>
            </a: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Россия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занимает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около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2 %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рынка.</a:t>
            </a:r>
          </a:p>
          <a:p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К 2022 г.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будут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сформированы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 базовые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нормативные и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технологические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условия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развития массового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рынка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применений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БАС, а взрывной рост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 рынка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придется на период </a:t>
            </a:r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2022-2027 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гг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. </a:t>
            </a:r>
            <a:endParaRPr lang="ru-RU" sz="14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К 2020 г. в более 30 странах будут созданы операторы </a:t>
            </a:r>
          </a:p>
          <a:p>
            <a:r>
              <a:rPr lang="ru-RU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и развернуты системы организации </a:t>
            </a:r>
            <a:endParaRPr lang="ru-RU" alt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alt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маловысотного воздушного  </a:t>
            </a:r>
            <a:r>
              <a:rPr lang="ru-RU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движения </a:t>
            </a:r>
            <a:endParaRPr lang="ru-RU" alt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alt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БАС </a:t>
            </a:r>
            <a:r>
              <a:rPr lang="ru-RU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(</a:t>
            </a:r>
            <a:r>
              <a:rPr lang="en-US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UTM</a:t>
            </a:r>
            <a:r>
              <a:rPr lang="ru-RU" alt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).  Объем </a:t>
            </a:r>
            <a:r>
              <a:rPr lang="ru-RU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мирового рынка </a:t>
            </a:r>
            <a:r>
              <a:rPr lang="en-US" alt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UTM </a:t>
            </a:r>
            <a:endParaRPr lang="ru-RU" alt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(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продукты и услуги) составит </a:t>
            </a:r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около </a:t>
            </a: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$</a:t>
            </a:r>
            <a:r>
              <a:rPr lang="ru-RU" sz="1400" b="1" i="1" dirty="0">
                <a:latin typeface="HeliosCond" panose="020B0500000000000000" pitchFamily="34" charset="-52"/>
                <a:ea typeface="+mj-ea"/>
                <a:cs typeface="+mj-cs"/>
              </a:rPr>
              <a:t>960 млн.  в период с 2019 по 2023 год. </a:t>
            </a:r>
            <a:endParaRPr lang="ru-RU" altLang="ru-RU" sz="14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400" b="1" i="1" dirty="0" smtClean="0">
                <a:latin typeface="HeliosCond" panose="020B0500000000000000" pitchFamily="34" charset="-52"/>
                <a:ea typeface="+mj-ea"/>
                <a:cs typeface="+mj-cs"/>
              </a:rPr>
              <a:t> </a:t>
            </a:r>
            <a:endParaRPr lang="ru-RU" sz="14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ru-RU" sz="14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ru-RU" sz="1600" b="1" i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9266" y="5108492"/>
            <a:ext cx="276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i="1" dirty="0" smtClean="0">
                <a:latin typeface="HeliosCond" panose="020B0500000000000000" pitchFamily="34" charset="-52"/>
              </a:rPr>
              <a:t>На основе материалов </a:t>
            </a:r>
            <a:r>
              <a:rPr lang="en-US" sz="1400" i="1" dirty="0" smtClean="0">
                <a:latin typeface="HeliosCond" panose="020B0500000000000000" pitchFamily="34" charset="-52"/>
              </a:rPr>
              <a:t>ICAO</a:t>
            </a:r>
            <a:r>
              <a:rPr lang="ru-RU" sz="1400" i="1" dirty="0" smtClean="0">
                <a:latin typeface="HeliosCond" panose="020B0500000000000000" pitchFamily="34" charset="-52"/>
              </a:rPr>
              <a:t>, </a:t>
            </a:r>
            <a:r>
              <a:rPr lang="en-US" sz="1400" i="1" dirty="0" smtClean="0">
                <a:latin typeface="HeliosCond" panose="020B0500000000000000" pitchFamily="34" charset="-52"/>
              </a:rPr>
              <a:t>EASA</a:t>
            </a:r>
            <a:endParaRPr lang="ru-RU" sz="1400" i="1" dirty="0">
              <a:latin typeface="HeliosCond" panose="020B0500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6"/>
          <p:cNvSpPr txBox="1">
            <a:spLocks/>
          </p:cNvSpPr>
          <p:nvPr/>
        </p:nvSpPr>
        <p:spPr bwMode="auto">
          <a:xfrm>
            <a:off x="0" y="6163282"/>
            <a:ext cx="11639631" cy="62362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>
                <a:latin typeface="HeliosCond" panose="020B0500000000000000" pitchFamily="34" charset="-52"/>
              </a:rPr>
              <a:t>Наивысшим приоритетом интеграции БАС является безопасность полетов. Риски при выполнении полетов БВС </a:t>
            </a:r>
            <a:r>
              <a:rPr lang="ru-RU" sz="1600" b="0" dirty="0" smtClean="0">
                <a:latin typeface="HeliosCond" panose="020B0500000000000000" pitchFamily="34" charset="-52"/>
              </a:rPr>
              <a:t>должны соответствовать рискам </a:t>
            </a:r>
            <a:r>
              <a:rPr lang="ru-RU" sz="1600" b="0" dirty="0">
                <a:latin typeface="HeliosCond" panose="020B0500000000000000" pitchFamily="34" charset="-52"/>
              </a:rPr>
              <a:t>пилотируемой авиации. </a:t>
            </a:r>
            <a:r>
              <a:rPr lang="ru-RU" sz="1600" b="0" dirty="0" smtClean="0">
                <a:latin typeface="HeliosCond" panose="020B0500000000000000" pitchFamily="34" charset="-52"/>
              </a:rPr>
              <a:t>Не существует универсальной технологии </a:t>
            </a:r>
            <a:r>
              <a:rPr lang="en-US" sz="1600" b="0" dirty="0" smtClean="0">
                <a:latin typeface="HeliosCond" panose="020B0500000000000000" pitchFamily="34" charset="-52"/>
              </a:rPr>
              <a:t>DAA</a:t>
            </a:r>
            <a:r>
              <a:rPr lang="ru-RU" sz="1600" b="0" dirty="0" smtClean="0">
                <a:latin typeface="HeliosCond" panose="020B0500000000000000" pitchFamily="34" charset="-52"/>
              </a:rPr>
              <a:t>, только комплексные</a:t>
            </a:r>
            <a:r>
              <a:rPr lang="en-US" sz="1600" b="0" dirty="0" smtClean="0">
                <a:latin typeface="HeliosCond" panose="020B0500000000000000" pitchFamily="34" charset="-52"/>
              </a:rPr>
              <a:t>  </a:t>
            </a:r>
            <a:r>
              <a:rPr lang="ru-RU" sz="1600" b="0" dirty="0" smtClean="0">
                <a:latin typeface="HeliosCond" panose="020B0500000000000000" pitchFamily="34" charset="-52"/>
              </a:rPr>
              <a:t>решения обеспечивают </a:t>
            </a:r>
            <a:r>
              <a:rPr lang="en-US" sz="1600" b="0" dirty="0" smtClean="0">
                <a:latin typeface="HeliosCond" panose="020B0500000000000000" pitchFamily="34" charset="-52"/>
              </a:rPr>
              <a:t>TLS.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1" y="862694"/>
            <a:ext cx="8081782" cy="2565787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37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00525" y="445331"/>
            <a:ext cx="11859443" cy="737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rgbClr val="00579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</a:rPr>
              <a:t>Риск</a:t>
            </a:r>
            <a:r>
              <a:rPr lang="en-US" sz="2200" dirty="0" smtClean="0">
                <a:solidFill>
                  <a:schemeClr val="tx1"/>
                </a:solidFill>
                <a:latin typeface="HeliosCond" panose="020B0500000000000000" pitchFamily="34" charset="-52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</a:rPr>
              <a:t>ориентированный, основанный на характеристиках подход к интеграции БАС</a:t>
            </a:r>
            <a:endParaRPr lang="ru-RU" sz="2200" dirty="0">
              <a:solidFill>
                <a:schemeClr val="tx1"/>
              </a:solidFill>
              <a:latin typeface="HeliosCond" panose="020B0500000000000000" pitchFamily="34" charset="-52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0" y="3312343"/>
            <a:ext cx="6010671" cy="28509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39034" y="5303588"/>
            <a:ext cx="338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i="1" dirty="0" smtClean="0">
                <a:latin typeface="HeliosCond" panose="020B0500000000000000" pitchFamily="34" charset="-52"/>
              </a:rPr>
              <a:t>На основе анализа материалов </a:t>
            </a:r>
            <a:r>
              <a:rPr lang="en-US" sz="1400" i="1" dirty="0" smtClean="0">
                <a:latin typeface="HeliosCond" panose="020B0500000000000000" pitchFamily="34" charset="-52"/>
              </a:rPr>
              <a:t>ICAO</a:t>
            </a:r>
            <a:r>
              <a:rPr lang="ru-RU" sz="1400" i="1" dirty="0" smtClean="0">
                <a:latin typeface="HeliosCond" panose="020B0500000000000000" pitchFamily="34" charset="-52"/>
              </a:rPr>
              <a:t>, </a:t>
            </a:r>
            <a:r>
              <a:rPr lang="en-US" sz="1400" i="1" dirty="0" smtClean="0">
                <a:latin typeface="HeliosCond" panose="020B0500000000000000" pitchFamily="34" charset="-52"/>
              </a:rPr>
              <a:t>FAA</a:t>
            </a:r>
            <a:r>
              <a:rPr lang="ru-RU" sz="1400" i="1" dirty="0" smtClean="0">
                <a:latin typeface="HeliosCond" panose="020B0500000000000000" pitchFamily="34" charset="-52"/>
              </a:rPr>
              <a:t>,</a:t>
            </a:r>
            <a:r>
              <a:rPr lang="en-US" sz="1400" i="1" dirty="0" smtClean="0">
                <a:latin typeface="HeliosCond" panose="020B0500000000000000" pitchFamily="34" charset="-52"/>
              </a:rPr>
              <a:t> EASA</a:t>
            </a:r>
            <a:r>
              <a:rPr lang="ru-RU" sz="1400" i="1" dirty="0" smtClean="0">
                <a:latin typeface="HeliosCond" panose="020B0500000000000000" pitchFamily="34" charset="-52"/>
              </a:rPr>
              <a:t>, </a:t>
            </a:r>
            <a:r>
              <a:rPr lang="en-US" sz="1400" i="1" dirty="0" smtClean="0">
                <a:latin typeface="HeliosCond" panose="020B0500000000000000" pitchFamily="34" charset="-52"/>
              </a:rPr>
              <a:t>RTCA</a:t>
            </a:r>
            <a:r>
              <a:rPr lang="ru-RU" sz="1400" i="1" dirty="0" smtClean="0">
                <a:latin typeface="HeliosCond" panose="020B0500000000000000" pitchFamily="34" charset="-52"/>
              </a:rPr>
              <a:t>, </a:t>
            </a:r>
            <a:r>
              <a:rPr lang="en-US" sz="1400" i="1" dirty="0" smtClean="0">
                <a:latin typeface="HeliosCond" panose="020B0500000000000000" pitchFamily="34" charset="-52"/>
              </a:rPr>
              <a:t>EUROCAE</a:t>
            </a:r>
            <a:r>
              <a:rPr lang="ru-RU" sz="1400" i="1" dirty="0" smtClean="0">
                <a:latin typeface="HeliosCond" panose="020B0500000000000000" pitchFamily="34" charset="-52"/>
              </a:rPr>
              <a:t>, </a:t>
            </a:r>
            <a:r>
              <a:rPr lang="en-US" sz="1400" i="1" dirty="0" smtClean="0">
                <a:latin typeface="HeliosCond" panose="020B0500000000000000" pitchFamily="34" charset="-52"/>
              </a:rPr>
              <a:t>JARUS, GUTMA</a:t>
            </a:r>
            <a:endParaRPr lang="ru-RU" sz="1400" i="1" dirty="0">
              <a:latin typeface="HeliosCond" panose="020B0500000000000000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11487" y="1088627"/>
            <a:ext cx="384848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HeliosCond" panose="020B0500000000000000" pitchFamily="34" charset="-52"/>
                <a:ea typeface="+mj-ea"/>
                <a:cs typeface="+mj-cs"/>
              </a:rPr>
              <a:t>Риски безопасности полетов</a:t>
            </a:r>
          </a:p>
          <a:p>
            <a:r>
              <a:rPr lang="ru-RU" b="1" i="1" dirty="0" smtClean="0">
                <a:latin typeface="HeliosCond" panose="020B0500000000000000" pitchFamily="34" charset="-52"/>
                <a:ea typeface="+mj-ea"/>
                <a:cs typeface="+mj-cs"/>
              </a:rPr>
              <a:t>для различных типов </a:t>
            </a:r>
            <a:r>
              <a:rPr lang="en-US" b="1" i="1" dirty="0" smtClean="0">
                <a:latin typeface="HeliosCond" panose="020B0500000000000000" pitchFamily="34" charset="-52"/>
                <a:ea typeface="+mj-ea"/>
                <a:cs typeface="+mj-cs"/>
              </a:rPr>
              <a:t>DAA</a:t>
            </a:r>
            <a:r>
              <a:rPr lang="ru-RU" b="1" i="1" dirty="0" smtClean="0">
                <a:latin typeface="HeliosCond" panose="020B0500000000000000" pitchFamily="34" charset="-52"/>
                <a:ea typeface="+mj-ea"/>
                <a:cs typeface="+mj-cs"/>
              </a:rPr>
              <a:t> </a:t>
            </a:r>
            <a:endParaRPr lang="en-US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en-US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en-US" b="1" i="1" dirty="0" smtClean="0">
                <a:latin typeface="HeliosCond" panose="020B0500000000000000" pitchFamily="34" charset="-52"/>
                <a:ea typeface="+mj-ea"/>
                <a:cs typeface="+mj-cs"/>
              </a:rPr>
              <a:t>TCAS II ver. 7.0      </a:t>
            </a:r>
            <a:r>
              <a:rPr lang="en-US" sz="2000" b="1" i="1" dirty="0" smtClean="0">
                <a:latin typeface="HeliosCond" panose="020B0500000000000000" pitchFamily="34" charset="-52"/>
                <a:ea typeface="+mj-ea"/>
                <a:cs typeface="+mj-cs"/>
              </a:rPr>
              <a:t>P</a:t>
            </a:r>
            <a:r>
              <a:rPr lang="en-US" sz="1200" b="1" i="1" dirty="0" smtClean="0">
                <a:latin typeface="HeliosCond" panose="020B0500000000000000" pitchFamily="34" charset="-52"/>
                <a:ea typeface="+mj-ea"/>
                <a:cs typeface="+mj-cs"/>
              </a:rPr>
              <a:t>MAC</a:t>
            </a: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 = </a:t>
            </a:r>
            <a:r>
              <a:rPr lang="en-US" b="1" dirty="0" smtClean="0">
                <a:latin typeface="HeliosCond" panose="020B0500000000000000" pitchFamily="34" charset="-52"/>
                <a:ea typeface="+mj-ea"/>
                <a:cs typeface="+mj-cs"/>
              </a:rPr>
              <a:t>2,7</a:t>
            </a:r>
            <a:r>
              <a:rPr lang="en-US" sz="1400" b="1" dirty="0" smtClean="0">
                <a:latin typeface="HeliosCond" panose="020B0500000000000000" pitchFamily="34" charset="-52"/>
                <a:ea typeface="+mj-ea"/>
                <a:cs typeface="+mj-cs"/>
              </a:rPr>
              <a:t>x</a:t>
            </a:r>
            <a:r>
              <a:rPr lang="ru-RU" b="1" dirty="0" smtClean="0"/>
              <a:t>10</a:t>
            </a:r>
            <a:r>
              <a:rPr lang="ru-RU" sz="2000" b="1" baseline="30000" dirty="0" smtClean="0"/>
              <a:t>-</a:t>
            </a:r>
            <a:r>
              <a:rPr lang="en-US" sz="2000" b="1" baseline="30000" dirty="0" smtClean="0"/>
              <a:t>8</a:t>
            </a:r>
          </a:p>
          <a:p>
            <a:r>
              <a:rPr lang="en-US" sz="2000" b="1" i="1" dirty="0">
                <a:latin typeface="HeliosCond" panose="020B0500000000000000" pitchFamily="34" charset="-52"/>
              </a:rPr>
              <a:t>TCAS II ver. </a:t>
            </a:r>
            <a:r>
              <a:rPr lang="en-US" sz="2000" b="1" i="1" dirty="0" smtClean="0">
                <a:latin typeface="HeliosCond" panose="020B0500000000000000" pitchFamily="34" charset="-52"/>
              </a:rPr>
              <a:t>7.1    P</a:t>
            </a:r>
            <a:r>
              <a:rPr lang="en-US" sz="1200" b="1" i="1" dirty="0" smtClean="0"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latin typeface="HeliosCond" panose="020B0500000000000000" pitchFamily="34" charset="-52"/>
              </a:rPr>
              <a:t> = </a:t>
            </a:r>
            <a:r>
              <a:rPr lang="en-US" b="1" dirty="0" smtClean="0">
                <a:latin typeface="HeliosCond" panose="020B0500000000000000" pitchFamily="34" charset="-52"/>
              </a:rPr>
              <a:t>0,7</a:t>
            </a:r>
            <a:r>
              <a:rPr lang="en-US" sz="1400" b="1" dirty="0" smtClean="0">
                <a:latin typeface="HeliosCond" panose="020B0500000000000000" pitchFamily="34" charset="-52"/>
              </a:rPr>
              <a:t>x</a:t>
            </a:r>
            <a:r>
              <a:rPr lang="ru-RU" b="1" dirty="0" smtClean="0"/>
              <a:t>10</a:t>
            </a:r>
            <a:r>
              <a:rPr lang="ru-RU" sz="2000" b="1" baseline="30000" dirty="0" smtClean="0"/>
              <a:t>-</a:t>
            </a:r>
            <a:r>
              <a:rPr lang="en-US" sz="2000" b="1" baseline="30000" dirty="0" smtClean="0"/>
              <a:t>9</a:t>
            </a:r>
          </a:p>
          <a:p>
            <a:r>
              <a:rPr lang="en-US" b="1" i="1" dirty="0" smtClean="0">
                <a:latin typeface="HeliosCond" panose="020B0500000000000000" pitchFamily="34" charset="-52"/>
              </a:rPr>
              <a:t>ACAS X</a:t>
            </a:r>
            <a:r>
              <a:rPr lang="ru-RU" b="1" i="1" dirty="0" smtClean="0">
                <a:latin typeface="HeliosCond" panose="020B0500000000000000" pitchFamily="34" charset="-52"/>
              </a:rPr>
              <a:t>, </a:t>
            </a:r>
            <a:r>
              <a:rPr lang="en-US" b="1" i="1" dirty="0">
                <a:latin typeface="HeliosCond" panose="020B0500000000000000" pitchFamily="34" charset="-52"/>
              </a:rPr>
              <a:t>ACAS </a:t>
            </a:r>
            <a:r>
              <a:rPr lang="en-US" b="1" i="1" dirty="0" smtClean="0">
                <a:latin typeface="HeliosCond" panose="020B0500000000000000" pitchFamily="34" charset="-52"/>
              </a:rPr>
              <a:t>Xu   </a:t>
            </a:r>
            <a:r>
              <a:rPr lang="en-US" sz="2000" b="1" i="1" dirty="0" smtClean="0">
                <a:latin typeface="HeliosCond" panose="020B0500000000000000" pitchFamily="34" charset="-52"/>
              </a:rPr>
              <a:t>P</a:t>
            </a:r>
            <a:r>
              <a:rPr lang="en-US" sz="1200" b="1" i="1" dirty="0" smtClean="0"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latin typeface="HeliosCond" panose="020B0500000000000000" pitchFamily="34" charset="-52"/>
              </a:rPr>
              <a:t> = </a:t>
            </a:r>
            <a:r>
              <a:rPr lang="en-US" b="1" dirty="0" smtClean="0">
                <a:latin typeface="HeliosCond" panose="020B0500000000000000" pitchFamily="34" charset="-52"/>
              </a:rPr>
              <a:t>0,4</a:t>
            </a:r>
            <a:r>
              <a:rPr lang="en-US" sz="1200" b="1" dirty="0" smtClean="0">
                <a:latin typeface="HeliosCond" panose="020B0500000000000000" pitchFamily="34" charset="-52"/>
              </a:rPr>
              <a:t>x</a:t>
            </a:r>
            <a:r>
              <a:rPr lang="ru-RU" b="1" dirty="0" smtClean="0"/>
              <a:t>10</a:t>
            </a:r>
            <a:r>
              <a:rPr lang="ru-RU" b="1" baseline="30000" dirty="0" smtClean="0"/>
              <a:t>-</a:t>
            </a:r>
            <a:r>
              <a:rPr lang="en-US" sz="2000" b="1" baseline="30000" dirty="0"/>
              <a:t>9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latin typeface="HeliosCond" panose="020B0500000000000000" pitchFamily="34" charset="-52"/>
              </a:rPr>
              <a:t>Air- to-Air RADAR   </a:t>
            </a:r>
            <a:r>
              <a:rPr lang="en-US" sz="2400" b="1" i="1" dirty="0" smtClean="0">
                <a:latin typeface="HeliosCond" panose="020B0500000000000000" pitchFamily="34" charset="-52"/>
              </a:rPr>
              <a:t>P</a:t>
            </a:r>
            <a:r>
              <a:rPr lang="en-US" sz="1200" b="1" i="1" dirty="0" smtClean="0"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latin typeface="HeliosCond" panose="020B0500000000000000" pitchFamily="34" charset="-52"/>
              </a:rPr>
              <a:t> =</a:t>
            </a:r>
            <a:r>
              <a:rPr lang="en-US" b="1" dirty="0" smtClean="0">
                <a:latin typeface="HeliosCond" panose="020B0500000000000000" pitchFamily="34" charset="-52"/>
              </a:rPr>
              <a:t> </a:t>
            </a:r>
            <a:r>
              <a:rPr lang="ru-RU" b="1" dirty="0" smtClean="0"/>
              <a:t>10</a:t>
            </a:r>
            <a:r>
              <a:rPr lang="ru-RU" sz="2000" b="1" baseline="30000" dirty="0" smtClean="0"/>
              <a:t>-</a:t>
            </a:r>
            <a:r>
              <a:rPr lang="en-US" sz="2000" b="1" baseline="30000" dirty="0" smtClean="0"/>
              <a:t>6</a:t>
            </a:r>
            <a:endParaRPr lang="ru-RU" sz="2000" b="1" baseline="30000" dirty="0" smtClean="0"/>
          </a:p>
          <a:p>
            <a:pPr>
              <a:lnSpc>
                <a:spcPct val="80000"/>
              </a:lnSpc>
            </a:pPr>
            <a:r>
              <a:rPr lang="en-US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ADS-B based DAA   </a:t>
            </a:r>
            <a:r>
              <a:rPr lang="en-US" sz="2400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P</a:t>
            </a:r>
            <a:r>
              <a:rPr lang="en-US" sz="1200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MAC</a:t>
            </a:r>
            <a:r>
              <a:rPr lang="en-US" sz="2000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=</a:t>
            </a:r>
            <a:r>
              <a:rPr lang="en-US" b="1" dirty="0">
                <a:solidFill>
                  <a:srgbClr val="FF0000"/>
                </a:solidFill>
                <a:latin typeface="HeliosCond" panose="020B0500000000000000" pitchFamily="34" charset="-52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10</a:t>
            </a:r>
            <a:r>
              <a:rPr lang="ru-RU" sz="2400" b="1" baseline="30000" dirty="0">
                <a:solidFill>
                  <a:srgbClr val="FF0000"/>
                </a:solidFill>
              </a:rPr>
              <a:t>-</a:t>
            </a:r>
            <a:r>
              <a:rPr lang="en-US" sz="2000" b="1" baseline="30000" dirty="0">
                <a:solidFill>
                  <a:srgbClr val="FF0000"/>
                </a:solidFill>
              </a:rPr>
              <a:t>4</a:t>
            </a:r>
          </a:p>
          <a:p>
            <a:pPr>
              <a:lnSpc>
                <a:spcPct val="70000"/>
              </a:lnSpc>
            </a:pPr>
            <a:r>
              <a:rPr lang="en-US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ACAS Xu + ATAR    </a:t>
            </a:r>
            <a:r>
              <a:rPr lang="en-US" sz="2400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P</a:t>
            </a:r>
            <a:r>
              <a:rPr lang="en-US" sz="1200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 &lt;</a:t>
            </a:r>
            <a:r>
              <a:rPr lang="en-US" b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10</a:t>
            </a:r>
            <a:r>
              <a:rPr lang="ru-RU" sz="2000" b="1" baseline="30000" dirty="0">
                <a:solidFill>
                  <a:srgbClr val="00B050"/>
                </a:solidFill>
              </a:rPr>
              <a:t>-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9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GB</a:t>
            </a:r>
            <a:r>
              <a:rPr lang="ru-RU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DAA  ADS-B+WAM  </a:t>
            </a:r>
            <a:r>
              <a:rPr lang="en-US" sz="2400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P</a:t>
            </a:r>
            <a:r>
              <a:rPr lang="en-US" sz="1200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HeliosCond" panose="020B0500000000000000" pitchFamily="34" charset="-52"/>
              </a:rPr>
              <a:t>=</a:t>
            </a:r>
            <a:r>
              <a:rPr lang="en-US" b="1" dirty="0">
                <a:solidFill>
                  <a:srgbClr val="FF0000"/>
                </a:solidFill>
                <a:latin typeface="HeliosCond" panose="020B0500000000000000" pitchFamily="34" charset="-5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5</a:t>
            </a:r>
            <a:r>
              <a:rPr lang="en-US" sz="1200" b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x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6</a:t>
            </a:r>
            <a:endParaRPr lang="en-US" sz="2000" b="1" baseline="30000" dirty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GB</a:t>
            </a:r>
            <a:r>
              <a:rPr lang="ru-RU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DAA ADS-B+WAM+PSR</a:t>
            </a:r>
            <a:r>
              <a:rPr lang="ru-RU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  </a:t>
            </a:r>
            <a:r>
              <a:rPr lang="en-US" sz="2400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P</a:t>
            </a:r>
            <a:r>
              <a:rPr lang="en-US" sz="1200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MAC</a:t>
            </a:r>
            <a:r>
              <a:rPr lang="en-US" b="1" i="1" dirty="0" smtClean="0">
                <a:solidFill>
                  <a:srgbClr val="00B050"/>
                </a:solidFill>
                <a:latin typeface="HeliosCond" panose="020B0500000000000000" pitchFamily="34" charset="-52"/>
              </a:rPr>
              <a:t> </a:t>
            </a:r>
            <a:r>
              <a:rPr lang="en-US" b="1" i="1" dirty="0">
                <a:solidFill>
                  <a:srgbClr val="00B050"/>
                </a:solidFill>
                <a:latin typeface="HeliosCond" panose="020B0500000000000000" pitchFamily="34" charset="-52"/>
              </a:rPr>
              <a:t>&lt;</a:t>
            </a:r>
            <a:r>
              <a:rPr lang="en-US" b="1" dirty="0">
                <a:solidFill>
                  <a:srgbClr val="00B050"/>
                </a:solidFill>
                <a:latin typeface="HeliosCond" panose="020B0500000000000000" pitchFamily="34" charset="-52"/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10</a:t>
            </a:r>
            <a:r>
              <a:rPr lang="ru-RU" sz="2000" b="1" baseline="30000" dirty="0">
                <a:solidFill>
                  <a:srgbClr val="00B050"/>
                </a:solidFill>
              </a:rPr>
              <a:t>-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9</a:t>
            </a:r>
          </a:p>
          <a:p>
            <a:pPr>
              <a:lnSpc>
                <a:spcPct val="70000"/>
              </a:lnSpc>
            </a:pPr>
            <a:endParaRPr lang="en-US" b="1" baseline="30000" dirty="0">
              <a:solidFill>
                <a:srgbClr val="00B050"/>
              </a:solidFill>
            </a:endParaRPr>
          </a:p>
          <a:p>
            <a:endParaRPr lang="ru-RU" b="1" baseline="30000" dirty="0"/>
          </a:p>
          <a:p>
            <a:endParaRPr lang="en-US" b="1" baseline="30000" dirty="0"/>
          </a:p>
          <a:p>
            <a:endParaRPr lang="en-US" b="1" baseline="30000" dirty="0" smtClean="0"/>
          </a:p>
          <a:p>
            <a:endParaRPr lang="en-US" b="1" baseline="30000" dirty="0" smtClean="0"/>
          </a:p>
          <a:p>
            <a:endParaRPr lang="en-US" b="1" baseline="30000" dirty="0"/>
          </a:p>
          <a:p>
            <a:endParaRPr lang="en-US" b="1" baseline="30000" dirty="0" smtClean="0"/>
          </a:p>
          <a:p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7487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99508"/>
            <a:ext cx="11251769" cy="59687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>
                <a:latin typeface="HeliosCond" panose="020B0500000000000000" pitchFamily="34" charset="-52"/>
              </a:rPr>
              <a:t>Цель проекта </a:t>
            </a:r>
            <a:r>
              <a:rPr lang="ru-RU" sz="1600" b="0" dirty="0">
                <a:latin typeface="HeliosCond" panose="020B0500000000000000" pitchFamily="34" charset="-52"/>
              </a:rPr>
              <a:t>– глубокая модернизация аэронавигационной системы </a:t>
            </a:r>
            <a:r>
              <a:rPr lang="ru-RU" sz="1600" b="0" dirty="0" smtClean="0">
                <a:latin typeface="HeliosCond" panose="020B0500000000000000" pitchFamily="34" charset="-52"/>
              </a:rPr>
              <a:t>США, создание, масштабирование </a:t>
            </a:r>
            <a:r>
              <a:rPr lang="ru-RU" sz="1600" b="0" dirty="0">
                <a:latin typeface="HeliosCond" panose="020B0500000000000000" pitchFamily="34" charset="-52"/>
              </a:rPr>
              <a:t>и </a:t>
            </a:r>
            <a:r>
              <a:rPr lang="ru-RU" sz="1600" b="0" dirty="0" smtClean="0">
                <a:latin typeface="HeliosCond" panose="020B0500000000000000" pitchFamily="34" charset="-52"/>
              </a:rPr>
              <a:t>стандартизация </a:t>
            </a:r>
            <a:r>
              <a:rPr lang="ru-RU" sz="1600" b="0" dirty="0">
                <a:latin typeface="HeliosCond" panose="020B0500000000000000" pitchFamily="34" charset="-52"/>
              </a:rPr>
              <a:t>технологий, обеспечивающих безопасную интеграцию БАС в </a:t>
            </a:r>
            <a:r>
              <a:rPr lang="ru-RU" sz="1600" b="0" dirty="0" smtClean="0">
                <a:latin typeface="HeliosCond" panose="020B0500000000000000" pitchFamily="34" charset="-52"/>
              </a:rPr>
              <a:t>национальное </a:t>
            </a:r>
            <a:r>
              <a:rPr lang="ru-RU" sz="1600" b="0" dirty="0">
                <a:latin typeface="HeliosCond" panose="020B0500000000000000" pitchFamily="34" charset="-52"/>
              </a:rPr>
              <a:t>воздушное </a:t>
            </a:r>
            <a:r>
              <a:rPr lang="ru-RU" sz="1600" b="0" dirty="0" smtClean="0">
                <a:latin typeface="HeliosCond" panose="020B0500000000000000" pitchFamily="34" charset="-52"/>
              </a:rPr>
              <a:t>пространства. Начало проекта – 2011 г., внедрение с </a:t>
            </a:r>
            <a:r>
              <a:rPr lang="ru-RU" sz="1600" b="0" dirty="0">
                <a:latin typeface="HeliosCond" panose="020B0500000000000000" pitchFamily="34" charset="-52"/>
              </a:rPr>
              <a:t>2020 </a:t>
            </a:r>
            <a:r>
              <a:rPr lang="ru-RU" sz="1600" b="0" dirty="0" smtClean="0">
                <a:latin typeface="HeliosCond" panose="020B0500000000000000" pitchFamily="34" charset="-52"/>
              </a:rPr>
              <a:t>г. 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211" y="568791"/>
            <a:ext cx="11934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Проект </a:t>
            </a:r>
            <a:r>
              <a:rPr lang="en-US" sz="2200" b="1" dirty="0" smtClean="0">
                <a:latin typeface="HeliosCond" panose="020B0500000000000000" pitchFamily="34" charset="-52"/>
                <a:ea typeface="+mj-ea"/>
                <a:cs typeface="+mj-cs"/>
              </a:rPr>
              <a:t>UAS-NAS</a:t>
            </a:r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:</a:t>
            </a:r>
            <a:r>
              <a:rPr lang="en-US" sz="2200" b="1" dirty="0" smtClean="0">
                <a:latin typeface="HeliosCond" panose="020B0500000000000000" pitchFamily="34" charset="-52"/>
                <a:ea typeface="+mj-ea"/>
                <a:cs typeface="+mj-cs"/>
              </a:rPr>
              <a:t> </a:t>
            </a:r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интеграция БАС в национальную систему воздушного пространства США (</a:t>
            </a:r>
            <a:r>
              <a:rPr lang="en-US" sz="2200" b="1" dirty="0" smtClean="0">
                <a:latin typeface="HeliosCond" panose="020B0500000000000000" pitchFamily="34" charset="-52"/>
                <a:ea typeface="+mj-ea"/>
                <a:cs typeface="+mj-cs"/>
              </a:rPr>
              <a:t>NASA</a:t>
            </a:r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)</a:t>
            </a:r>
            <a:endParaRPr lang="ru-RU" sz="2200" b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71378"/>
            <a:ext cx="9157063" cy="5188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63127" y="912315"/>
            <a:ext cx="2637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HeliosCond" panose="020B0500000000000000" pitchFamily="34" charset="-52"/>
              </a:rPr>
              <a:t>Финансирование</a:t>
            </a:r>
          </a:p>
          <a:p>
            <a:r>
              <a:rPr lang="ru-RU" sz="1600" b="1" i="1" dirty="0">
                <a:latin typeface="HeliosCond" panose="020B0500000000000000" pitchFamily="34" charset="-52"/>
              </a:rPr>
              <a:t>проекта – </a:t>
            </a:r>
            <a:r>
              <a:rPr lang="en-US" sz="1600" b="1" i="1" dirty="0">
                <a:latin typeface="HeliosCond" panose="020B0500000000000000" pitchFamily="34" charset="-52"/>
              </a:rPr>
              <a:t>$</a:t>
            </a:r>
            <a:r>
              <a:rPr lang="ru-RU" sz="1600" b="1" i="1" dirty="0">
                <a:latin typeface="HeliosCond" panose="020B0500000000000000" pitchFamily="34" charset="-52"/>
              </a:rPr>
              <a:t>310</a:t>
            </a:r>
            <a:r>
              <a:rPr lang="en-US" sz="1600" b="1" i="1" dirty="0">
                <a:latin typeface="HeliosCond" panose="020B0500000000000000" pitchFamily="34" charset="-52"/>
              </a:rPr>
              <a:t>,</a:t>
            </a:r>
            <a:r>
              <a:rPr lang="ru-RU" sz="1600" b="1" i="1" dirty="0">
                <a:latin typeface="HeliosCond" panose="020B0500000000000000" pitchFamily="34" charset="-52"/>
              </a:rPr>
              <a:t>4</a:t>
            </a:r>
            <a:r>
              <a:rPr lang="en-US" sz="1600" b="1" i="1" dirty="0">
                <a:latin typeface="HeliosCond" panose="020B0500000000000000" pitchFamily="34" charset="-52"/>
              </a:rPr>
              <a:t> </a:t>
            </a:r>
            <a:r>
              <a:rPr lang="ru-RU" sz="1600" b="1" i="1" dirty="0">
                <a:latin typeface="HeliosCond" panose="020B0500000000000000" pitchFamily="34" charset="-52"/>
              </a:rPr>
              <a:t>млн.</a:t>
            </a:r>
            <a:endParaRPr lang="en-US" sz="1600" b="1" i="1" dirty="0">
              <a:latin typeface="HeliosCond" panose="020B0500000000000000" pitchFamily="34" charset="-52"/>
            </a:endParaRPr>
          </a:p>
          <a:p>
            <a:r>
              <a:rPr lang="ru-RU" sz="1600" b="1" i="1" dirty="0">
                <a:latin typeface="HeliosCond" panose="020B0500000000000000" pitchFamily="34" charset="-52"/>
              </a:rPr>
              <a:t>Пилотная программа </a:t>
            </a:r>
            <a:r>
              <a:rPr lang="en-US" sz="1600" b="1" i="1" dirty="0">
                <a:latin typeface="HeliosCond" panose="020B0500000000000000" pitchFamily="34" charset="-52"/>
              </a:rPr>
              <a:t>IPP (UAS Integration Pilot Program)</a:t>
            </a:r>
          </a:p>
          <a:p>
            <a:r>
              <a:rPr lang="ru-RU" sz="1600" b="1" i="1" dirty="0">
                <a:latin typeface="HeliosCond" panose="020B0500000000000000" pitchFamily="34" charset="-52"/>
              </a:rPr>
              <a:t>стартовала в 2017 г. </a:t>
            </a:r>
            <a:r>
              <a:rPr lang="ru-RU" sz="1600" b="1" i="1" dirty="0" smtClean="0">
                <a:latin typeface="HeliosCond" panose="020B0500000000000000" pitchFamily="34" charset="-52"/>
              </a:rPr>
              <a:t>(Меморандум Президента США).  Определены 10 опытных полигонов</a:t>
            </a:r>
          </a:p>
          <a:p>
            <a:endParaRPr lang="ru-RU" sz="1600" b="1" i="1" dirty="0">
              <a:latin typeface="HeliosCond" panose="020B0500000000000000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54855" y="4163213"/>
            <a:ext cx="2637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HeliosCond" panose="020B0500000000000000" pitchFamily="34" charset="-52"/>
              </a:rPr>
              <a:t>Первый полет ДПВС </a:t>
            </a:r>
            <a:r>
              <a:rPr lang="en-US" sz="1600" b="1" i="1" dirty="0">
                <a:latin typeface="HeliosCond" panose="020B0500000000000000" pitchFamily="34" charset="-52"/>
              </a:rPr>
              <a:t>NASA </a:t>
            </a:r>
            <a:r>
              <a:rPr lang="ru-RU" sz="1600" b="1" i="1" dirty="0">
                <a:latin typeface="HeliosCond" panose="020B0500000000000000" pitchFamily="34" charset="-52"/>
              </a:rPr>
              <a:t>«</a:t>
            </a:r>
            <a:r>
              <a:rPr lang="ru-RU" sz="1600" b="1" i="1" dirty="0" err="1">
                <a:latin typeface="HeliosCond" panose="020B0500000000000000" pitchFamily="34" charset="-52"/>
              </a:rPr>
              <a:t>Ikhana</a:t>
            </a:r>
            <a:r>
              <a:rPr lang="ru-RU" sz="1600" b="1" i="1" dirty="0">
                <a:latin typeface="HeliosCond" panose="020B0500000000000000" pitchFamily="34" charset="-52"/>
              </a:rPr>
              <a:t>» (MQ-9 </a:t>
            </a:r>
            <a:r>
              <a:rPr lang="ru-RU" sz="1600" b="1" i="1" dirty="0" err="1">
                <a:latin typeface="HeliosCond" panose="020B0500000000000000" pitchFamily="34" charset="-52"/>
              </a:rPr>
              <a:t>Predator</a:t>
            </a:r>
            <a:r>
              <a:rPr lang="ru-RU" sz="1600" b="1" i="1" dirty="0">
                <a:latin typeface="HeliosCond" panose="020B0500000000000000" pitchFamily="34" charset="-52"/>
              </a:rPr>
              <a:t> B)</a:t>
            </a:r>
          </a:p>
          <a:p>
            <a:r>
              <a:rPr lang="ru-RU" sz="1600" b="1" i="1" dirty="0">
                <a:latin typeface="HeliosCond" panose="020B0500000000000000" pitchFamily="34" charset="-52"/>
              </a:rPr>
              <a:t>в</a:t>
            </a:r>
            <a:r>
              <a:rPr lang="en-US" sz="1600" b="1" i="1" dirty="0">
                <a:latin typeface="HeliosCond" panose="020B0500000000000000" pitchFamily="34" charset="-52"/>
              </a:rPr>
              <a:t> </a:t>
            </a:r>
            <a:r>
              <a:rPr lang="ru-RU" sz="1600" b="1" i="1" dirty="0">
                <a:latin typeface="HeliosCond" panose="020B0500000000000000" pitchFamily="34" charset="-52"/>
              </a:rPr>
              <a:t>несегрегированном контролируемом ОрВД воздушном пространстве без пилотируемого ВС сопровождения состоялся 12.06.2018 г.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22823" y="2902443"/>
            <a:ext cx="2637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HeliosCond" panose="020B0500000000000000" pitchFamily="34" charset="-52"/>
              </a:rPr>
              <a:t>На основе стандартов </a:t>
            </a:r>
            <a:r>
              <a:rPr lang="en-US" sz="1600" b="1" i="1" dirty="0">
                <a:latin typeface="HeliosCond" panose="020B0500000000000000" pitchFamily="34" charset="-52"/>
              </a:rPr>
              <a:t>RTCA </a:t>
            </a:r>
            <a:r>
              <a:rPr lang="ru-RU" sz="1600" b="1" i="1" dirty="0">
                <a:latin typeface="HeliosCond" panose="020B0500000000000000" pitchFamily="34" charset="-52"/>
              </a:rPr>
              <a:t>в </a:t>
            </a:r>
            <a:r>
              <a:rPr lang="en-US" sz="1600" b="1" i="1" dirty="0">
                <a:latin typeface="HeliosCond" panose="020B0500000000000000" pitchFamily="34" charset="-52"/>
              </a:rPr>
              <a:t>FAA </a:t>
            </a:r>
            <a:r>
              <a:rPr lang="ru-RU" sz="1600" b="1" i="1" dirty="0">
                <a:latin typeface="HeliosCond" panose="020B0500000000000000" pitchFamily="34" charset="-52"/>
              </a:rPr>
              <a:t>приняты технические стандарты </a:t>
            </a:r>
            <a:r>
              <a:rPr lang="en-US" sz="1600" b="1" i="1" dirty="0">
                <a:latin typeface="HeliosCond" panose="020B0500000000000000" pitchFamily="34" charset="-52"/>
              </a:rPr>
              <a:t>TSO</a:t>
            </a:r>
            <a:r>
              <a:rPr lang="ru-RU" sz="1600" b="1" i="1" dirty="0">
                <a:latin typeface="HeliosCond" panose="020B0500000000000000" pitchFamily="34" charset="-52"/>
              </a:rPr>
              <a:t>-С211, </a:t>
            </a:r>
          </a:p>
          <a:p>
            <a:r>
              <a:rPr lang="en-US" sz="1600" b="1" i="1" dirty="0">
                <a:latin typeface="HeliosCond" panose="020B0500000000000000" pitchFamily="34" charset="-52"/>
              </a:rPr>
              <a:t>TSO</a:t>
            </a:r>
            <a:r>
              <a:rPr lang="ru-RU" sz="1600" b="1" i="1" dirty="0">
                <a:latin typeface="HeliosCond" panose="020B0500000000000000" pitchFamily="34" charset="-52"/>
              </a:rPr>
              <a:t>-С212, </a:t>
            </a:r>
            <a:r>
              <a:rPr lang="en-US" sz="1600" b="1" i="1" dirty="0">
                <a:latin typeface="HeliosCond" panose="020B0500000000000000" pitchFamily="34" charset="-52"/>
              </a:rPr>
              <a:t>TSO</a:t>
            </a:r>
            <a:r>
              <a:rPr lang="ru-RU" sz="1600" b="1" i="1" dirty="0">
                <a:latin typeface="HeliosCond" panose="020B0500000000000000" pitchFamily="34" charset="-52"/>
              </a:rPr>
              <a:t>-С213 по системам </a:t>
            </a:r>
            <a:r>
              <a:rPr lang="en-US" sz="1600" b="1" i="1" dirty="0">
                <a:latin typeface="HeliosCond" panose="020B0500000000000000" pitchFamily="34" charset="-52"/>
              </a:rPr>
              <a:t>DAA </a:t>
            </a:r>
            <a:r>
              <a:rPr lang="ru-RU" sz="1600" b="1" i="1" dirty="0">
                <a:latin typeface="HeliosCond" panose="020B0500000000000000" pitchFamily="34" charset="-52"/>
              </a:rPr>
              <a:t>и линиям </a:t>
            </a:r>
            <a:r>
              <a:rPr lang="ru-RU" sz="1600" b="1" i="1" dirty="0" smtClean="0">
                <a:latin typeface="HeliosCond" panose="020B0500000000000000" pitchFamily="34" charset="-52"/>
              </a:rPr>
              <a:t>С2</a:t>
            </a:r>
            <a:endParaRPr lang="ru-RU" sz="1600" b="1" i="1" dirty="0">
              <a:latin typeface="HeliosCond" panose="020B0500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53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63505" y="1748253"/>
            <a:ext cx="4378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/>
            <a:r>
              <a:rPr lang="ru-RU" sz="1600" b="1" dirty="0">
                <a:latin typeface="HeliosCond" panose="020B0500000000000000" pitchFamily="34" charset="-52"/>
              </a:rPr>
              <a:t>Технологический </a:t>
            </a:r>
            <a:r>
              <a:rPr lang="ru-RU" sz="1600" b="1" dirty="0" smtClean="0">
                <a:latin typeface="HeliosCond" panose="020B0500000000000000" pitchFamily="34" charset="-52"/>
              </a:rPr>
              <a:t>консорциум: </a:t>
            </a:r>
            <a:endParaRPr lang="ru-RU" sz="1600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Интернет-компании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Производители БАС и </a:t>
            </a:r>
            <a:r>
              <a:rPr lang="ru-RU" sz="1600" b="1" dirty="0" err="1">
                <a:latin typeface="HeliosCond" panose="020B0500000000000000" pitchFamily="34" charset="-52"/>
              </a:rPr>
              <a:t>авионики</a:t>
            </a:r>
            <a:endParaRPr lang="ru-RU" sz="1600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Операторы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Космические компании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Университеты</a:t>
            </a:r>
          </a:p>
        </p:txBody>
      </p:sp>
      <p:pic>
        <p:nvPicPr>
          <p:cNvPr id="1032" name="Picture 8" descr="http://news.asiaone.com/sites/default/files/original_images/Oct2013/amazo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8" y="1025543"/>
            <a:ext cx="867137" cy="5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malluavcoalition.org/wp-content/uploads/2014/11/ph-e141512663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98" y="2003926"/>
            <a:ext cx="1197723" cy="5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798175" y="1113020"/>
            <a:ext cx="3014976" cy="668608"/>
          </a:xfrm>
          <a:prstGeom prst="roundRect">
            <a:avLst>
              <a:gd name="adj" fmla="val 7400"/>
            </a:avLst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b="1" dirty="0" smtClean="0">
                <a:solidFill>
                  <a:schemeClr val="tx1"/>
                </a:solidFill>
                <a:latin typeface="HeliosCond" panose="020B0500000000000000" pitchFamily="34" charset="-52"/>
              </a:rPr>
              <a:t>Государство </a:t>
            </a:r>
            <a:r>
              <a:rPr lang="ru-RU" b="1" dirty="0">
                <a:solidFill>
                  <a:schemeClr val="tx1"/>
                </a:solidFill>
                <a:latin typeface="HeliosCond" panose="020B0500000000000000" pitchFamily="34" charset="-52"/>
              </a:rPr>
              <a:t>совместно                     с бизнесом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 rot="3348104">
            <a:off x="4180872" y="1362600"/>
            <a:ext cx="544202" cy="464916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89" y="1761636"/>
            <a:ext cx="7033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Национальное аэрокосмическое агентство (</a:t>
            </a:r>
            <a:r>
              <a:rPr lang="en-US" sz="1600" b="1" dirty="0">
                <a:latin typeface="HeliosCond" panose="020B0500000000000000" pitchFamily="34" charset="-52"/>
              </a:rPr>
              <a:t>NASA</a:t>
            </a:r>
            <a:r>
              <a:rPr lang="ru-RU" sz="1600" b="1" dirty="0" smtClean="0">
                <a:latin typeface="HeliosCond" panose="020B0500000000000000" pitchFamily="34" charset="-52"/>
              </a:rPr>
              <a:t>) – исполнитель проекта</a:t>
            </a:r>
            <a:endParaRPr lang="ru-RU" sz="1600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Федеральная авиационная администрация (</a:t>
            </a:r>
            <a:r>
              <a:rPr lang="en-US" sz="1600" b="1" dirty="0">
                <a:latin typeface="HeliosCond" panose="020B0500000000000000" pitchFamily="34" charset="-52"/>
              </a:rPr>
              <a:t>FAA</a:t>
            </a:r>
            <a:r>
              <a:rPr lang="ru-RU" sz="1600" b="1" dirty="0">
                <a:latin typeface="HeliosCond" panose="020B0500000000000000" pitchFamily="34" charset="-5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Министерство внутренней безопасности </a:t>
            </a:r>
            <a:r>
              <a:rPr lang="en-US" sz="1600" b="1" dirty="0">
                <a:latin typeface="HeliosCond" panose="020B0500000000000000" pitchFamily="34" charset="-52"/>
              </a:rPr>
              <a:t>(DHS)</a:t>
            </a:r>
            <a:endParaRPr lang="ru-RU" sz="1600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Министерство внутренних дел</a:t>
            </a:r>
            <a:r>
              <a:rPr lang="en-US" sz="1600" b="1" dirty="0">
                <a:latin typeface="HeliosCond" panose="020B0500000000000000" pitchFamily="34" charset="-52"/>
              </a:rPr>
              <a:t> (DOI)</a:t>
            </a:r>
            <a:endParaRPr lang="ru-RU" sz="1600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iosCond" panose="020B0500000000000000" pitchFamily="34" charset="-52"/>
              </a:rPr>
              <a:t>Национальное управление океанических и атмосферных исследований (</a:t>
            </a:r>
            <a:r>
              <a:rPr lang="en-US" sz="1600" b="1" dirty="0">
                <a:latin typeface="HeliosCond" panose="020B0500000000000000" pitchFamily="34" charset="-52"/>
              </a:rPr>
              <a:t>NOAA</a:t>
            </a:r>
            <a:r>
              <a:rPr lang="ru-RU" sz="1600" b="1" dirty="0">
                <a:latin typeface="HeliosCond" panose="020B0500000000000000" pitchFamily="34" charset="-52"/>
              </a:rPr>
              <a:t>) </a:t>
            </a:r>
          </a:p>
        </p:txBody>
      </p:sp>
      <p:pic>
        <p:nvPicPr>
          <p:cNvPr id="1026" name="Picture 2" descr="https://pitchenginelive.blob.core.windows.net/dev/289d4363-037c-4306-afe0-bea0f61c01de/ac749839-a714-419e-aacd-9633501d33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1" y="2858406"/>
            <a:ext cx="867137" cy="2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ips.apple.com/ipa_preauth/content/images/carriers/verizon_US/too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68" y="2478954"/>
            <a:ext cx="1152128" cy="4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zmail-news.com/wp-content/uploads/2015/02/goog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68" y="1041568"/>
            <a:ext cx="772902" cy="5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низ 16"/>
          <p:cNvSpPr/>
          <p:nvPr/>
        </p:nvSpPr>
        <p:spPr bwMode="auto">
          <a:xfrm rot="17596989">
            <a:off x="7859666" y="1348719"/>
            <a:ext cx="544202" cy="464916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31504" y="3422485"/>
            <a:ext cx="9378898" cy="565978"/>
            <a:chOff x="488504" y="3655109"/>
            <a:chExt cx="9378898" cy="56597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88504" y="3655109"/>
              <a:ext cx="1978151" cy="565978"/>
            </a:xfrm>
            <a:prstGeom prst="roundRect">
              <a:avLst>
                <a:gd name="adj" fmla="val 7400"/>
              </a:avLst>
            </a:prstGeom>
            <a:solidFill>
              <a:schemeClr val="tx2">
                <a:lumMod val="60000"/>
                <a:lumOff val="40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>
                <a:buClr>
                  <a:srgbClr val="008000"/>
                </a:buClr>
              </a:pPr>
              <a:r>
                <a:rPr lang="ru-RU" sz="1600" b="1" dirty="0">
                  <a:solidFill>
                    <a:schemeClr val="tx1"/>
                  </a:solidFill>
                  <a:latin typeface="HeliosCond" panose="020B0500000000000000" pitchFamily="34" charset="-52"/>
                </a:rPr>
                <a:t>Август 2015</a:t>
              </a:r>
            </a:p>
          </p:txBody>
        </p:sp>
        <p:sp>
          <p:nvSpPr>
            <p:cNvPr id="19" name="Стрелка вниз 18"/>
            <p:cNvSpPr/>
            <p:nvPr/>
          </p:nvSpPr>
          <p:spPr bwMode="auto">
            <a:xfrm rot="16200000">
              <a:off x="2501381" y="3714250"/>
              <a:ext cx="544202" cy="469472"/>
            </a:xfrm>
            <a:prstGeom prst="downArrow">
              <a:avLst>
                <a:gd name="adj1" fmla="val 39745"/>
                <a:gd name="adj2" fmla="val 61472"/>
              </a:avLst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94000">
                  <a:schemeClr val="bg2">
                    <a:lumMod val="60000"/>
                    <a:lumOff val="4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47000"/>
                  </a:schemeClr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80792" y="3789040"/>
              <a:ext cx="6786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rgbClr val="008000"/>
                </a:buClr>
                <a:buFont typeface="Arial" panose="020B0604020202020204" pitchFamily="34" charset="0"/>
                <a:buChar char="•"/>
                <a:tabLst>
                  <a:tab pos="182563" algn="l"/>
                </a:tabLst>
              </a:pPr>
              <a:r>
                <a:rPr lang="ru-RU" sz="1600" b="1" dirty="0" smtClean="0">
                  <a:latin typeface="HeliosCond" panose="020B0500000000000000" pitchFamily="34" charset="-52"/>
                </a:rPr>
                <a:t>Организация движения БАС </a:t>
              </a:r>
              <a:r>
                <a:rPr lang="ru-RU" sz="1600" b="1" dirty="0">
                  <a:latin typeface="HeliosCond" panose="020B0500000000000000" pitchFamily="34" charset="-52"/>
                </a:rPr>
                <a:t>в пределах прямой видимости внешнего пилота</a:t>
              </a: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631504" y="3092519"/>
            <a:ext cx="2321356" cy="285752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1600" b="1" dirty="0">
                <a:solidFill>
                  <a:srgbClr val="FF0000"/>
                </a:solidFill>
                <a:latin typeface="HeliosCond" panose="020B0500000000000000" pitchFamily="34" charset="-52"/>
              </a:rPr>
              <a:t>Срок окончания  этапа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23792" y="3136944"/>
            <a:ext cx="6404032" cy="285752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1600" b="1" dirty="0" smtClean="0">
                <a:solidFill>
                  <a:srgbClr val="FF0000"/>
                </a:solidFill>
                <a:latin typeface="HeliosCond" panose="020B0500000000000000" pitchFamily="34" charset="-52"/>
              </a:rPr>
              <a:t>Основная задача этапа</a:t>
            </a: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13646" y="4166568"/>
            <a:ext cx="9722536" cy="565978"/>
            <a:chOff x="488504" y="3655109"/>
            <a:chExt cx="9722536" cy="56597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88504" y="3655109"/>
              <a:ext cx="1978151" cy="565978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>
                <a:buClr>
                  <a:srgbClr val="008000"/>
                </a:buClr>
              </a:pPr>
              <a:r>
                <a:rPr lang="ru-RU" sz="1600" b="1" dirty="0">
                  <a:solidFill>
                    <a:schemeClr val="tx1"/>
                  </a:solidFill>
                  <a:latin typeface="HeliosCond" panose="020B0500000000000000" pitchFamily="34" charset="-52"/>
                </a:rPr>
                <a:t>Октябрь  2016</a:t>
              </a:r>
            </a:p>
          </p:txBody>
        </p:sp>
        <p:sp>
          <p:nvSpPr>
            <p:cNvPr id="26" name="Стрелка вниз 25"/>
            <p:cNvSpPr/>
            <p:nvPr/>
          </p:nvSpPr>
          <p:spPr bwMode="auto">
            <a:xfrm rot="16200000">
              <a:off x="2501381" y="3714250"/>
              <a:ext cx="544202" cy="469472"/>
            </a:xfrm>
            <a:prstGeom prst="downArrow">
              <a:avLst>
                <a:gd name="adj1" fmla="val 39745"/>
                <a:gd name="adj2" fmla="val 61472"/>
              </a:avLst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94000">
                  <a:schemeClr val="bg2">
                    <a:lumMod val="60000"/>
                    <a:lumOff val="4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47000"/>
                  </a:schemeClr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80792" y="3789040"/>
              <a:ext cx="7130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rgbClr val="008000"/>
                </a:buClr>
                <a:buFont typeface="Wingdings" panose="05000000000000000000" pitchFamily="2" charset="2"/>
                <a:buChar char="ü"/>
                <a:tabLst>
                  <a:tab pos="182563" algn="l"/>
                </a:tabLst>
              </a:pPr>
              <a:r>
                <a:rPr lang="ru-RU" sz="1600" b="1" dirty="0" smtClean="0">
                  <a:latin typeface="HeliosCond" panose="020B0500000000000000" pitchFamily="34" charset="-52"/>
                </a:rPr>
                <a:t>Организация  движения БАС </a:t>
              </a:r>
              <a:r>
                <a:rPr lang="ru-RU" sz="1600" b="1" dirty="0">
                  <a:latin typeface="HeliosCond" panose="020B0500000000000000" pitchFamily="34" charset="-52"/>
                </a:rPr>
                <a:t>вне пределов прямой </a:t>
              </a:r>
              <a:r>
                <a:rPr lang="ru-RU" sz="1600" b="1" dirty="0" smtClean="0">
                  <a:latin typeface="HeliosCond" panose="020B0500000000000000" pitchFamily="34" charset="-52"/>
                </a:rPr>
                <a:t>видимости</a:t>
              </a:r>
              <a:r>
                <a:rPr lang="en-US" sz="1600" b="1" dirty="0" smtClean="0">
                  <a:latin typeface="HeliosCond" panose="020B0500000000000000" pitchFamily="34" charset="-52"/>
                </a:rPr>
                <a:t> </a:t>
              </a:r>
              <a:r>
                <a:rPr lang="ru-RU" sz="1600" b="1" dirty="0" smtClean="0">
                  <a:latin typeface="HeliosCond" panose="020B0500000000000000" pitchFamily="34" charset="-52"/>
                </a:rPr>
                <a:t>внешнего пилота </a:t>
              </a:r>
              <a:endParaRPr lang="ru-RU" sz="1600" b="1" dirty="0">
                <a:latin typeface="HeliosCond" panose="020B0500000000000000" pitchFamily="34" charset="-52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13646" y="4910651"/>
            <a:ext cx="9378898" cy="565978"/>
            <a:chOff x="488504" y="3655109"/>
            <a:chExt cx="9378898" cy="56597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88504" y="3655109"/>
              <a:ext cx="1978151" cy="565978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>
                <a:buClr>
                  <a:srgbClr val="008000"/>
                </a:buClr>
              </a:pPr>
              <a:r>
                <a:rPr lang="ru-RU" sz="1600" b="1" dirty="0">
                  <a:solidFill>
                    <a:schemeClr val="tx1"/>
                  </a:solidFill>
                  <a:latin typeface="HeliosCond" panose="020B0500000000000000" pitchFamily="34" charset="-52"/>
                </a:rPr>
                <a:t>Март 2018</a:t>
              </a:r>
            </a:p>
          </p:txBody>
        </p:sp>
        <p:sp>
          <p:nvSpPr>
            <p:cNvPr id="30" name="Стрелка вниз 29"/>
            <p:cNvSpPr/>
            <p:nvPr/>
          </p:nvSpPr>
          <p:spPr bwMode="auto">
            <a:xfrm rot="16200000">
              <a:off x="2501381" y="3714250"/>
              <a:ext cx="544202" cy="469472"/>
            </a:xfrm>
            <a:prstGeom prst="downArrow">
              <a:avLst>
                <a:gd name="adj1" fmla="val 39745"/>
                <a:gd name="adj2" fmla="val 61472"/>
              </a:avLst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94000">
                  <a:schemeClr val="bg2">
                    <a:lumMod val="60000"/>
                    <a:lumOff val="4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47000"/>
                  </a:schemeClr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0792" y="3789040"/>
              <a:ext cx="6786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rgbClr val="008000"/>
                </a:buClr>
                <a:buFont typeface="Wingdings" panose="05000000000000000000" pitchFamily="2" charset="2"/>
                <a:buChar char="ü"/>
                <a:tabLst>
                  <a:tab pos="182563" algn="l"/>
                </a:tabLst>
              </a:pPr>
              <a:r>
                <a:rPr lang="ru-RU" sz="1600" b="1" dirty="0" smtClean="0">
                  <a:latin typeface="HeliosCond" panose="020B0500000000000000" pitchFamily="34" charset="-52"/>
                </a:rPr>
                <a:t>Отслеживание и мониторинг </a:t>
              </a:r>
              <a:r>
                <a:rPr lang="ru-RU" sz="1600" b="1" dirty="0">
                  <a:latin typeface="HeliosCond" panose="020B0500000000000000" pitchFamily="34" charset="-52"/>
                </a:rPr>
                <a:t>БАС, технологии связи </a:t>
              </a:r>
              <a:r>
                <a:rPr lang="en-US" sz="1600" b="1" dirty="0">
                  <a:latin typeface="HeliosCond" panose="020B0500000000000000" pitchFamily="34" charset="-52"/>
                </a:rPr>
                <a:t>D2X (D2D, D2I, </a:t>
              </a:r>
              <a:r>
                <a:rPr lang="en-US" sz="1600" b="1" dirty="0" smtClean="0">
                  <a:latin typeface="HeliosCond" panose="020B0500000000000000" pitchFamily="34" charset="-52"/>
                </a:rPr>
                <a:t>D2X)</a:t>
              </a:r>
              <a:r>
                <a:rPr lang="ru-RU" sz="1600" dirty="0" smtClean="0">
                  <a:cs typeface="Arial" pitchFamily="34" charset="0"/>
                </a:rPr>
                <a:t> </a:t>
              </a:r>
              <a:endParaRPr lang="ru-RU" sz="1600" dirty="0"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631503" y="5654734"/>
            <a:ext cx="9704679" cy="718706"/>
            <a:chOff x="488504" y="3655109"/>
            <a:chExt cx="9378898" cy="718706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88504" y="3655109"/>
              <a:ext cx="1978151" cy="565978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>
                <a:buClr>
                  <a:srgbClr val="008000"/>
                </a:buClr>
              </a:pPr>
              <a:r>
                <a:rPr lang="ru-RU" sz="1600" b="1" dirty="0" smtClean="0">
                  <a:solidFill>
                    <a:schemeClr val="tx1"/>
                  </a:solidFill>
                  <a:latin typeface="HeliosCond" panose="020B0500000000000000" pitchFamily="34" charset="-52"/>
                </a:rPr>
                <a:t>Май </a:t>
              </a:r>
              <a:r>
                <a:rPr lang="ru-RU" sz="1600" b="1" dirty="0">
                  <a:solidFill>
                    <a:schemeClr val="tx1"/>
                  </a:solidFill>
                  <a:latin typeface="HeliosCond" panose="020B0500000000000000" pitchFamily="34" charset="-52"/>
                </a:rPr>
                <a:t>2019</a:t>
              </a:r>
            </a:p>
          </p:txBody>
        </p:sp>
        <p:sp>
          <p:nvSpPr>
            <p:cNvPr id="34" name="Стрелка вниз 33"/>
            <p:cNvSpPr/>
            <p:nvPr/>
          </p:nvSpPr>
          <p:spPr bwMode="auto">
            <a:xfrm rot="16200000">
              <a:off x="2501381" y="3714250"/>
              <a:ext cx="544202" cy="469472"/>
            </a:xfrm>
            <a:prstGeom prst="downArrow">
              <a:avLst>
                <a:gd name="adj1" fmla="val 39745"/>
                <a:gd name="adj2" fmla="val 61472"/>
              </a:avLst>
            </a:prstGeo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94000">
                  <a:schemeClr val="bg2">
                    <a:lumMod val="60000"/>
                    <a:lumOff val="40000"/>
                  </a:schemeClr>
                </a:gs>
                <a:gs pos="98000">
                  <a:schemeClr val="tx1">
                    <a:lumMod val="65000"/>
                    <a:lumOff val="35000"/>
                  </a:schemeClr>
                </a:gs>
                <a:gs pos="15000">
                  <a:schemeClr val="bg1">
                    <a:lumMod val="47000"/>
                  </a:schemeClr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/>
            <a:p>
              <a:pPr>
                <a:defRPr/>
              </a:pP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80792" y="3789040"/>
              <a:ext cx="6786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300"/>
                </a:spcAft>
                <a:buClr>
                  <a:srgbClr val="008000"/>
                </a:buClr>
                <a:buFont typeface="Wingdings" panose="05000000000000000000" pitchFamily="2" charset="2"/>
                <a:buChar char="ü"/>
                <a:tabLst>
                  <a:tab pos="182563" algn="l"/>
                </a:tabLst>
              </a:pPr>
              <a:r>
                <a:rPr lang="ru-RU" sz="1600" b="1" dirty="0">
                  <a:latin typeface="HeliosCond" panose="020B0500000000000000" pitchFamily="34" charset="-52"/>
                </a:rPr>
                <a:t>Организация  движения БАС </a:t>
              </a:r>
              <a:r>
                <a:rPr lang="ru-RU" sz="1600" b="1" dirty="0" smtClean="0">
                  <a:latin typeface="HeliosCond" panose="020B0500000000000000" pitchFamily="34" charset="-52"/>
                </a:rPr>
                <a:t>в </a:t>
              </a:r>
              <a:r>
                <a:rPr lang="ru-RU" sz="1600" b="1" dirty="0">
                  <a:latin typeface="HeliosCond" panose="020B0500000000000000" pitchFamily="34" charset="-52"/>
                </a:rPr>
                <a:t>городских </a:t>
              </a:r>
              <a:r>
                <a:rPr lang="ru-RU" sz="1600" b="1" dirty="0" smtClean="0">
                  <a:latin typeface="HeliosCond" panose="020B0500000000000000" pitchFamily="34" charset="-52"/>
                </a:rPr>
                <a:t>условиях (21 мая – начало испытаний)</a:t>
              </a:r>
              <a:endParaRPr lang="ru-RU" sz="1600" b="1" dirty="0">
                <a:latin typeface="HeliosCond" panose="020B0500000000000000" pitchFamily="34" charset="-52"/>
              </a:endParaRPr>
            </a:p>
          </p:txBody>
        </p:sp>
      </p:grpSp>
      <p:sp>
        <p:nvSpPr>
          <p:cNvPr id="36" name="Овал 35"/>
          <p:cNvSpPr/>
          <p:nvPr/>
        </p:nvSpPr>
        <p:spPr>
          <a:xfrm>
            <a:off x="1235178" y="3547193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1</a:t>
            </a:r>
          </a:p>
        </p:txBody>
      </p:sp>
      <p:sp>
        <p:nvSpPr>
          <p:cNvPr id="37" name="Овал 36"/>
          <p:cNvSpPr/>
          <p:nvPr/>
        </p:nvSpPr>
        <p:spPr>
          <a:xfrm>
            <a:off x="1205716" y="4183257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81032" y="5003163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81032" y="5757512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3005" y="580725"/>
            <a:ext cx="11765990" cy="52742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Проект </a:t>
            </a:r>
            <a:r>
              <a:rPr lang="en-US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UAS Traffic Management</a:t>
            </a:r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: </a:t>
            </a:r>
            <a:r>
              <a:rPr lang="ru-RU" sz="2200" dirty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создание системы </a:t>
            </a:r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организации воздушного движения БАС</a:t>
            </a:r>
            <a:r>
              <a:rPr lang="en-US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в США</a:t>
            </a:r>
            <a:endParaRPr lang="ru-RU" sz="2200" dirty="0">
              <a:solidFill>
                <a:schemeClr val="tx1"/>
              </a:solidFill>
              <a:latin typeface="HeliosCond" panose="020B0500000000000000" pitchFamily="34" charset="-52"/>
              <a:cs typeface="+mj-cs"/>
            </a:endParaRPr>
          </a:p>
        </p:txBody>
      </p:sp>
      <p:sp>
        <p:nvSpPr>
          <p:cNvPr id="43" name="Текст 6"/>
          <p:cNvSpPr txBox="1">
            <a:spLocks/>
          </p:cNvSpPr>
          <p:nvPr/>
        </p:nvSpPr>
        <p:spPr bwMode="auto">
          <a:xfrm>
            <a:off x="-1" y="6270131"/>
            <a:ext cx="11443657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>
                <a:latin typeface="HeliosCond" panose="020B0500000000000000" pitchFamily="34" charset="-52"/>
              </a:rPr>
              <a:t>Создание и внедрение </a:t>
            </a:r>
            <a:r>
              <a:rPr lang="ru-RU" sz="1600" b="0" dirty="0">
                <a:latin typeface="HeliosCond" panose="020B0500000000000000" pitchFamily="34" charset="-52"/>
              </a:rPr>
              <a:t>системы </a:t>
            </a:r>
            <a:r>
              <a:rPr lang="en-US" sz="1600" b="0" dirty="0" smtClean="0">
                <a:latin typeface="HeliosCond" panose="020B0500000000000000" pitchFamily="34" charset="-52"/>
              </a:rPr>
              <a:t>UTM </a:t>
            </a:r>
            <a:r>
              <a:rPr lang="ru-RU" sz="1600" b="0" dirty="0" smtClean="0">
                <a:latin typeface="HeliosCond" panose="020B0500000000000000" pitchFamily="34" charset="-52"/>
              </a:rPr>
              <a:t>регламентировано Конгрессом </a:t>
            </a:r>
            <a:r>
              <a:rPr lang="ru-RU" sz="1600" b="0" dirty="0">
                <a:latin typeface="HeliosCond" panose="020B0500000000000000" pitchFamily="34" charset="-52"/>
              </a:rPr>
              <a:t>США </a:t>
            </a:r>
            <a:r>
              <a:rPr lang="ru-RU" sz="1600" dirty="0">
                <a:latin typeface="HeliosCond" panose="020B0500000000000000" pitchFamily="34" charset="-52"/>
              </a:rPr>
              <a:t> </a:t>
            </a:r>
            <a:r>
              <a:rPr lang="ru-RU" sz="1600" b="0" dirty="0">
                <a:latin typeface="HeliosCond" panose="020B0500000000000000" pitchFamily="34" charset="-52"/>
              </a:rPr>
              <a:t>(</a:t>
            </a:r>
            <a:r>
              <a:rPr lang="en-US" sz="1600" dirty="0">
                <a:latin typeface="HeliosCond" panose="020B0500000000000000" pitchFamily="34" charset="-52"/>
              </a:rPr>
              <a:t>FAA Reauthorization Act of 201</a:t>
            </a:r>
            <a:r>
              <a:rPr lang="ru-RU" sz="1600" dirty="0">
                <a:latin typeface="HeliosCond" panose="020B0500000000000000" pitchFamily="34" charset="-52"/>
              </a:rPr>
              <a:t>8</a:t>
            </a:r>
            <a:r>
              <a:rPr lang="ru-RU" sz="1600" b="0" dirty="0">
                <a:latin typeface="HeliosCond" panose="020B0500000000000000" pitchFamily="34" charset="-52"/>
              </a:rPr>
              <a:t>). </a:t>
            </a:r>
            <a:r>
              <a:rPr lang="en-US" sz="1600" dirty="0" smtClean="0">
                <a:latin typeface="HeliosCond" panose="020B0500000000000000" pitchFamily="34" charset="-52"/>
              </a:rPr>
              <a:t>$</a:t>
            </a:r>
            <a:r>
              <a:rPr lang="ru-RU" sz="1600" dirty="0" smtClean="0">
                <a:latin typeface="HeliosCond" panose="020B0500000000000000" pitchFamily="34" charset="-52"/>
              </a:rPr>
              <a:t>8</a:t>
            </a:r>
            <a:r>
              <a:rPr lang="en-US" sz="1600" dirty="0" smtClean="0">
                <a:latin typeface="HeliosCond" panose="020B0500000000000000" pitchFamily="34" charset="-52"/>
              </a:rPr>
              <a:t>7,6 </a:t>
            </a:r>
            <a:r>
              <a:rPr lang="ru-RU" sz="1600" dirty="0" smtClean="0">
                <a:latin typeface="HeliosCond" panose="020B0500000000000000" pitchFamily="34" charset="-52"/>
              </a:rPr>
              <a:t>млн. </a:t>
            </a:r>
            <a:r>
              <a:rPr lang="ru-RU" sz="1600" b="0" dirty="0" smtClean="0">
                <a:latin typeface="HeliosCond" panose="020B0500000000000000" pitchFamily="34" charset="-52"/>
              </a:rPr>
              <a:t>- государственное финансирование и более </a:t>
            </a:r>
            <a:r>
              <a:rPr lang="en-US" sz="1600" dirty="0" smtClean="0">
                <a:latin typeface="HeliosCond" panose="020B0500000000000000" pitchFamily="34" charset="-52"/>
              </a:rPr>
              <a:t>$</a:t>
            </a:r>
            <a:r>
              <a:rPr lang="ru-RU" sz="1600" dirty="0" smtClean="0">
                <a:latin typeface="HeliosCond" panose="020B0500000000000000" pitchFamily="34" charset="-52"/>
              </a:rPr>
              <a:t>200</a:t>
            </a:r>
            <a:r>
              <a:rPr lang="en-US" sz="1600" dirty="0" smtClean="0">
                <a:latin typeface="HeliosCond" panose="020B0500000000000000" pitchFamily="34" charset="-52"/>
              </a:rPr>
              <a:t> </a:t>
            </a:r>
            <a:r>
              <a:rPr lang="ru-RU" sz="1600" dirty="0">
                <a:latin typeface="HeliosCond" panose="020B0500000000000000" pitchFamily="34" charset="-52"/>
              </a:rPr>
              <a:t>млн. </a:t>
            </a:r>
            <a:r>
              <a:rPr lang="ru-RU" sz="1600" b="0" dirty="0" smtClean="0">
                <a:latin typeface="HeliosCond" panose="020B0500000000000000" pitchFamily="34" charset="-52"/>
              </a:rPr>
              <a:t>– частные инвестиции. Внедрение результатов проекта с 2020 </a:t>
            </a:r>
            <a:r>
              <a:rPr lang="ru-RU" sz="1600" b="0" dirty="0">
                <a:latin typeface="HeliosCond" panose="020B0500000000000000" pitchFamily="34" charset="-52"/>
              </a:rPr>
              <a:t>г. </a:t>
            </a:r>
          </a:p>
        </p:txBody>
      </p:sp>
      <p:pic>
        <p:nvPicPr>
          <p:cNvPr id="2052" name="Picture 4" descr="http://amphibious.scripts.mit.edu/static/logos/m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03" y="3106305"/>
            <a:ext cx="1459104" cy="4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lectricalengineeringschools.org/wp-content/uploads/2013/02/3d-Robotics-e13607796885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04" y="1633968"/>
            <a:ext cx="1345178" cy="2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45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99508"/>
            <a:ext cx="10802983" cy="6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>
                <a:latin typeface="HeliosCond" panose="020B0500000000000000" pitchFamily="34" charset="-52"/>
              </a:rPr>
              <a:t>В настоящее время </a:t>
            </a:r>
            <a:r>
              <a:rPr lang="ru-RU" sz="1600" dirty="0">
                <a:latin typeface="HeliosCond" panose="020B0500000000000000" pitchFamily="34" charset="-52"/>
              </a:rPr>
              <a:t>более 30 стран </a:t>
            </a:r>
            <a:r>
              <a:rPr lang="ru-RU" sz="1600" b="0" dirty="0">
                <a:latin typeface="HeliosCond" panose="020B0500000000000000" pitchFamily="34" charset="-52"/>
              </a:rPr>
              <a:t>разрабатывают системы </a:t>
            </a:r>
            <a:r>
              <a:rPr lang="en-US" sz="1600" b="0" dirty="0" smtClean="0">
                <a:latin typeface="HeliosCond" panose="020B0500000000000000" pitchFamily="34" charset="-52"/>
              </a:rPr>
              <a:t>UTM</a:t>
            </a:r>
            <a:r>
              <a:rPr lang="ru-RU" sz="1600" b="0" dirty="0">
                <a:latin typeface="HeliosCond" panose="020B0500000000000000" pitchFamily="34" charset="-52"/>
              </a:rPr>
              <a:t>,</a:t>
            </a:r>
            <a:r>
              <a:rPr lang="en-US" sz="1600" b="0" dirty="0">
                <a:latin typeface="HeliosCond" panose="020B0500000000000000" pitchFamily="34" charset="-52"/>
              </a:rPr>
              <a:t> </a:t>
            </a:r>
            <a:r>
              <a:rPr lang="ru-RU" sz="1600" b="0" dirty="0">
                <a:latin typeface="HeliosCond" panose="020B0500000000000000" pitchFamily="34" charset="-52"/>
              </a:rPr>
              <a:t>ведется активная </a:t>
            </a:r>
            <a:r>
              <a:rPr lang="ru-RU" sz="1600" b="0" dirty="0" smtClean="0">
                <a:latin typeface="HeliosCond" panose="020B0500000000000000" pitchFamily="34" charset="-52"/>
              </a:rPr>
              <a:t>международная работа по гармонизации технологических решений </a:t>
            </a:r>
            <a:r>
              <a:rPr lang="ru-RU" sz="1600" b="0" dirty="0">
                <a:latin typeface="HeliosCond" panose="020B0500000000000000" pitchFamily="34" charset="-52"/>
              </a:rPr>
              <a:t>и стандартов для </a:t>
            </a:r>
            <a:r>
              <a:rPr lang="en-US" sz="1600" b="0" dirty="0" smtClean="0">
                <a:latin typeface="HeliosCond" panose="020B0500000000000000" pitchFamily="34" charset="-52"/>
              </a:rPr>
              <a:t>UTM. </a:t>
            </a:r>
            <a:r>
              <a:rPr lang="ru-RU" sz="1600" b="0" dirty="0" smtClean="0">
                <a:latin typeface="HeliosCond" panose="020B0500000000000000" pitchFamily="34" charset="-52"/>
              </a:rPr>
              <a:t>Общий объем инвестиций в создание </a:t>
            </a:r>
            <a:r>
              <a:rPr lang="en-US" sz="1600" b="0" dirty="0" smtClean="0">
                <a:latin typeface="HeliosCond" panose="020B0500000000000000" pitchFamily="34" charset="-52"/>
              </a:rPr>
              <a:t>UTM </a:t>
            </a:r>
            <a:r>
              <a:rPr lang="ru-RU" sz="1600" b="0" dirty="0" smtClean="0">
                <a:latin typeface="HeliosCond" panose="020B0500000000000000" pitchFamily="34" charset="-52"/>
              </a:rPr>
              <a:t>в 2018 г. составил более </a:t>
            </a:r>
            <a:r>
              <a:rPr lang="en-US" sz="1600" dirty="0" smtClean="0">
                <a:latin typeface="HeliosCond" panose="020B0500000000000000" pitchFamily="34" charset="-52"/>
              </a:rPr>
              <a:t>$</a:t>
            </a:r>
            <a:r>
              <a:rPr lang="ru-RU" sz="1600" dirty="0" smtClean="0">
                <a:latin typeface="HeliosCond" panose="020B0500000000000000" pitchFamily="34" charset="-52"/>
              </a:rPr>
              <a:t>3</a:t>
            </a:r>
            <a:r>
              <a:rPr lang="en-US" sz="1600" dirty="0" smtClean="0">
                <a:latin typeface="HeliosCond" panose="020B0500000000000000" pitchFamily="34" charset="-52"/>
              </a:rPr>
              <a:t>00 </a:t>
            </a:r>
            <a:r>
              <a:rPr lang="ru-RU" sz="1600" dirty="0" smtClean="0">
                <a:latin typeface="HeliosCond" panose="020B0500000000000000" pitchFamily="34" charset="-52"/>
              </a:rPr>
              <a:t>млн.</a:t>
            </a:r>
            <a:endParaRPr lang="ru-RU" sz="1600" dirty="0">
              <a:latin typeface="HeliosCond" panose="020B0500000000000000" pitchFamily="34" charset="-52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6897" y="700087"/>
            <a:ext cx="11618206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Международная деятельность в области создания систем </a:t>
            </a:r>
            <a:r>
              <a:rPr lang="en-US" dirty="0" smtClean="0">
                <a:solidFill>
                  <a:schemeClr val="tx1"/>
                </a:solidFill>
                <a:latin typeface="HeliosCond" panose="020B0500000000000000" pitchFamily="34" charset="-52"/>
                <a:cs typeface="+mj-cs"/>
              </a:rPr>
              <a:t>UTM</a:t>
            </a:r>
            <a:endParaRPr lang="ru-RU" dirty="0">
              <a:solidFill>
                <a:schemeClr val="tx1"/>
              </a:solidFill>
              <a:latin typeface="HeliosCond" panose="020B0500000000000000" pitchFamily="34" charset="-52"/>
              <a:cs typeface="+mj-cs"/>
            </a:endParaRPr>
          </a:p>
        </p:txBody>
      </p:sp>
      <p:pic>
        <p:nvPicPr>
          <p:cNvPr id="12" name="Picture 15" descr="F:\Personal\000_flags\Antarctica\European-Uni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5" y="127640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sekachev\Documents\Личные\000_flags\Asia\Ch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5" y="2301900"/>
            <a:ext cx="991042" cy="9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zizaza.com/cache/big_thumb/iconset/171629/139704/PNG/256/rounded_world_flags/flag_country_tokela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6" y="3391256"/>
            <a:ext cx="956861" cy="9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49036" y="4449553"/>
            <a:ext cx="100763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latin typeface="HeliosCond" panose="020B0500000000000000" pitchFamily="34" charset="-52"/>
              </a:rPr>
              <a:t>В 2016 г. создана Глобальная ассоциация по стандартизации </a:t>
            </a:r>
            <a:r>
              <a:rPr lang="ru-RU" b="1" dirty="0" smtClean="0">
                <a:latin typeface="HeliosCond" panose="020B0500000000000000" pitchFamily="34" charset="-52"/>
              </a:rPr>
              <a:t>систем </a:t>
            </a:r>
            <a:r>
              <a:rPr lang="en-US" b="1" dirty="0" smtClean="0">
                <a:latin typeface="HeliosCond" panose="020B0500000000000000" pitchFamily="34" charset="-52"/>
              </a:rPr>
              <a:t>UTM </a:t>
            </a:r>
            <a:r>
              <a:rPr lang="en-US" b="1" dirty="0">
                <a:latin typeface="HeliosCond" panose="020B0500000000000000" pitchFamily="34" charset="-52"/>
              </a:rPr>
              <a:t>- </a:t>
            </a:r>
            <a:r>
              <a:rPr lang="en-US" b="1" dirty="0" smtClean="0">
                <a:latin typeface="HeliosCond" panose="020B0500000000000000" pitchFamily="34" charset="-52"/>
              </a:rPr>
              <a:t>GUTMA</a:t>
            </a:r>
            <a:r>
              <a:rPr lang="ru-RU" b="1" dirty="0" smtClean="0">
                <a:latin typeface="HeliosCond" panose="020B0500000000000000" pitchFamily="34" charset="-52"/>
              </a:rPr>
              <a:t> </a:t>
            </a:r>
          </a:p>
          <a:p>
            <a:pPr algn="just">
              <a:spcAft>
                <a:spcPts val="300"/>
              </a:spcAft>
            </a:pPr>
            <a:r>
              <a:rPr lang="ru-RU" b="1" dirty="0">
                <a:latin typeface="HeliosCond" panose="020B0500000000000000" pitchFamily="34" charset="-52"/>
              </a:rPr>
              <a:t> </a:t>
            </a:r>
            <a:r>
              <a:rPr lang="ru-RU" b="1" dirty="0" smtClean="0">
                <a:latin typeface="HeliosCond" panose="020B0500000000000000" pitchFamily="34" charset="-52"/>
              </a:rPr>
              <a:t>     Штаб-квартира </a:t>
            </a:r>
            <a:r>
              <a:rPr lang="ru-RU" b="1" dirty="0">
                <a:latin typeface="HeliosCond" panose="020B0500000000000000" pitchFamily="34" charset="-52"/>
              </a:rPr>
              <a:t>– </a:t>
            </a:r>
            <a:r>
              <a:rPr lang="ru-RU" b="1" dirty="0" smtClean="0">
                <a:latin typeface="HeliosCond" panose="020B0500000000000000" pitchFamily="34" charset="-52"/>
              </a:rPr>
              <a:t>Лозанна </a:t>
            </a:r>
            <a:r>
              <a:rPr lang="ru-RU" b="1" dirty="0">
                <a:latin typeface="HeliosCond" panose="020B0500000000000000" pitchFamily="34" charset="-52"/>
              </a:rPr>
              <a:t>(Швейцария) </a:t>
            </a:r>
          </a:p>
          <a:p>
            <a:pPr algn="just">
              <a:spcAft>
                <a:spcPts val="300"/>
              </a:spcAft>
            </a:pPr>
            <a:r>
              <a:rPr lang="ru-RU" sz="1600" b="1" dirty="0" smtClean="0">
                <a:latin typeface="HeliosCond" panose="020B0500000000000000" pitchFamily="34" charset="-52"/>
              </a:rPr>
              <a:t>Участники:</a:t>
            </a:r>
            <a:r>
              <a:rPr lang="en-US" sz="1600" dirty="0" smtClean="0">
                <a:latin typeface="HeliosCond" panose="020B0500000000000000" pitchFamily="34" charset="-52"/>
              </a:rPr>
              <a:t> </a:t>
            </a:r>
            <a:r>
              <a:rPr lang="ru-RU" sz="1600" dirty="0">
                <a:latin typeface="HeliosCond" panose="020B0500000000000000" pitchFamily="34" charset="-52"/>
              </a:rPr>
              <a:t>более </a:t>
            </a:r>
            <a:r>
              <a:rPr lang="ru-RU" sz="1600" b="1" dirty="0">
                <a:latin typeface="HeliosCond" panose="020B0500000000000000" pitchFamily="34" charset="-52"/>
              </a:rPr>
              <a:t>60 организаций и компаний </a:t>
            </a:r>
            <a:r>
              <a:rPr lang="ru-RU" sz="1600" dirty="0">
                <a:latin typeface="HeliosCond" panose="020B0500000000000000" pitchFamily="34" charset="-52"/>
              </a:rPr>
              <a:t>из </a:t>
            </a:r>
            <a:r>
              <a:rPr lang="ru-RU" sz="1600" dirty="0" smtClean="0">
                <a:latin typeface="HeliosCond" panose="020B0500000000000000" pitchFamily="34" charset="-52"/>
              </a:rPr>
              <a:t>30 стран мира: </a:t>
            </a:r>
            <a:r>
              <a:rPr lang="en-US" sz="1600" dirty="0" smtClean="0">
                <a:latin typeface="HeliosCond" panose="020B0500000000000000" pitchFamily="34" charset="-52"/>
              </a:rPr>
              <a:t>AirMap (</a:t>
            </a:r>
            <a:r>
              <a:rPr lang="ru-RU" sz="1600" dirty="0" smtClean="0">
                <a:latin typeface="HeliosCond" panose="020B0500000000000000" pitchFamily="34" charset="-52"/>
              </a:rPr>
              <a:t>США</a:t>
            </a:r>
            <a:r>
              <a:rPr lang="en-US" sz="1600" dirty="0" smtClean="0">
                <a:latin typeface="HeliosCond" panose="020B0500000000000000" pitchFamily="34" charset="-52"/>
              </a:rPr>
              <a:t>), </a:t>
            </a:r>
            <a:r>
              <a:rPr lang="en-US" sz="1600" dirty="0">
                <a:latin typeface="HeliosCond" panose="020B0500000000000000" pitchFamily="34" charset="-52"/>
              </a:rPr>
              <a:t>Intel (USA</a:t>
            </a:r>
            <a:r>
              <a:rPr lang="en-US" sz="1600" dirty="0" smtClean="0">
                <a:latin typeface="HeliosCond" panose="020B0500000000000000" pitchFamily="34" charset="-52"/>
              </a:rPr>
              <a:t>)</a:t>
            </a:r>
            <a:r>
              <a:rPr lang="ru-RU" sz="1600" dirty="0" smtClean="0">
                <a:latin typeface="HeliosCond" panose="020B0500000000000000" pitchFamily="34" charset="-52"/>
              </a:rPr>
              <a:t>,</a:t>
            </a:r>
            <a:r>
              <a:rPr lang="en-US" sz="1600" dirty="0" smtClean="0">
                <a:latin typeface="HeliosCond" panose="020B0500000000000000" pitchFamily="34" charset="-52"/>
              </a:rPr>
              <a:t> Beihang </a:t>
            </a:r>
            <a:r>
              <a:rPr lang="en-US" sz="1600" dirty="0">
                <a:latin typeface="HeliosCond" panose="020B0500000000000000" pitchFamily="34" charset="-52"/>
              </a:rPr>
              <a:t>University (China),</a:t>
            </a:r>
            <a:r>
              <a:rPr lang="ru-RU" sz="1600" dirty="0">
                <a:latin typeface="HeliosCond" panose="020B0500000000000000" pitchFamily="34" charset="-52"/>
              </a:rPr>
              <a:t> </a:t>
            </a:r>
            <a:r>
              <a:rPr lang="en-US" sz="1600" dirty="0">
                <a:latin typeface="HeliosCond" panose="020B0500000000000000" pitchFamily="34" charset="-52"/>
              </a:rPr>
              <a:t>DFS </a:t>
            </a:r>
            <a:r>
              <a:rPr lang="en-US" sz="1600" dirty="0" smtClean="0">
                <a:latin typeface="HeliosCond" panose="020B0500000000000000" pitchFamily="34" charset="-52"/>
              </a:rPr>
              <a:t>Deutsche </a:t>
            </a:r>
            <a:r>
              <a:rPr lang="en-US" sz="1600" dirty="0" err="1">
                <a:latin typeface="HeliosCond" panose="020B0500000000000000" pitchFamily="34" charset="-52"/>
              </a:rPr>
              <a:t>Flugsicherung</a:t>
            </a:r>
            <a:r>
              <a:rPr lang="en-US" sz="1600" dirty="0">
                <a:latin typeface="HeliosCond" panose="020B0500000000000000" pitchFamily="34" charset="-52"/>
              </a:rPr>
              <a:t> (Germany), DJI (China), </a:t>
            </a:r>
            <a:r>
              <a:rPr lang="en-US" sz="1600" dirty="0" smtClean="0">
                <a:latin typeface="HeliosCond" panose="020B0500000000000000" pitchFamily="34" charset="-52"/>
              </a:rPr>
              <a:t>Airbus (</a:t>
            </a:r>
            <a:r>
              <a:rPr lang="en-US" sz="1600" dirty="0">
                <a:latin typeface="HeliosCond" panose="020B0500000000000000" pitchFamily="34" charset="-52"/>
              </a:rPr>
              <a:t>France</a:t>
            </a:r>
            <a:r>
              <a:rPr lang="en-US" sz="1600" dirty="0" smtClean="0">
                <a:latin typeface="HeliosCond" panose="020B0500000000000000" pitchFamily="34" charset="-52"/>
              </a:rPr>
              <a:t>)</a:t>
            </a:r>
            <a:r>
              <a:rPr lang="ru-RU" sz="1600" dirty="0" smtClean="0">
                <a:latin typeface="HeliosCond" panose="020B0500000000000000" pitchFamily="34" charset="-52"/>
              </a:rPr>
              <a:t>, </a:t>
            </a:r>
            <a:r>
              <a:rPr lang="en-US" sz="1600" dirty="0" smtClean="0">
                <a:latin typeface="HeliosCond" panose="020B0500000000000000" pitchFamily="34" charset="-52"/>
              </a:rPr>
              <a:t>Drone </a:t>
            </a:r>
            <a:r>
              <a:rPr lang="en-US" sz="1600" dirty="0">
                <a:latin typeface="HeliosCond" panose="020B0500000000000000" pitchFamily="34" charset="-52"/>
              </a:rPr>
              <a:t>Alliance Europe, Drone </a:t>
            </a:r>
            <a:r>
              <a:rPr lang="en-US" sz="1600" dirty="0" smtClean="0">
                <a:latin typeface="HeliosCond" panose="020B0500000000000000" pitchFamily="34" charset="-52"/>
              </a:rPr>
              <a:t>Manufacturers</a:t>
            </a:r>
            <a:r>
              <a:rPr lang="ru-RU" sz="1600" dirty="0" smtClean="0">
                <a:latin typeface="HeliosCond" panose="020B0500000000000000" pitchFamily="34" charset="-52"/>
              </a:rPr>
              <a:t> </a:t>
            </a:r>
            <a:r>
              <a:rPr lang="en-US" sz="1600" dirty="0" smtClean="0">
                <a:latin typeface="HeliosCond" panose="020B0500000000000000" pitchFamily="34" charset="-52"/>
              </a:rPr>
              <a:t>Europe</a:t>
            </a:r>
            <a:r>
              <a:rPr lang="en-US" sz="1600" dirty="0">
                <a:latin typeface="HeliosCond" panose="020B0500000000000000" pitchFamily="34" charset="-52"/>
              </a:rPr>
              <a:t>, Nokia, Parrot (France), </a:t>
            </a:r>
            <a:r>
              <a:rPr lang="en-US" sz="1600" dirty="0" err="1">
                <a:latin typeface="HeliosCond" panose="020B0500000000000000" pitchFamily="34" charset="-52"/>
              </a:rPr>
              <a:t>Precisionhawk</a:t>
            </a:r>
            <a:r>
              <a:rPr lang="en-US" sz="1600" dirty="0">
                <a:latin typeface="HeliosCond" panose="020B0500000000000000" pitchFamily="34" charset="-52"/>
              </a:rPr>
              <a:t> (USA), Thales</a:t>
            </a:r>
            <a:r>
              <a:rPr lang="ru-RU" sz="1600" dirty="0">
                <a:latin typeface="HeliosCond" panose="020B0500000000000000" pitchFamily="34" charset="-52"/>
              </a:rPr>
              <a:t> </a:t>
            </a:r>
            <a:r>
              <a:rPr lang="ru-RU" sz="1600" dirty="0" smtClean="0">
                <a:latin typeface="HeliosCond" panose="020B0500000000000000" pitchFamily="34" charset="-52"/>
              </a:rPr>
              <a:t>(</a:t>
            </a:r>
            <a:r>
              <a:rPr lang="en-US" sz="1600" dirty="0">
                <a:latin typeface="HeliosCond" panose="020B0500000000000000" pitchFamily="34" charset="-52"/>
              </a:rPr>
              <a:t>France</a:t>
            </a:r>
            <a:r>
              <a:rPr lang="ru-RU" sz="1600" dirty="0" smtClean="0">
                <a:latin typeface="HeliosCond" panose="020B0500000000000000" pitchFamily="34" charset="-52"/>
              </a:rPr>
              <a:t>) и др., в том числе </a:t>
            </a:r>
            <a:r>
              <a:rPr lang="ru-RU" sz="1600" b="1" dirty="0">
                <a:latin typeface="HeliosCond" panose="020B0500000000000000" pitchFamily="34" charset="-52"/>
              </a:rPr>
              <a:t>НП «ГЛОНАСС</a:t>
            </a:r>
            <a:r>
              <a:rPr lang="ru-RU" sz="1600" dirty="0">
                <a:latin typeface="HeliosCond" panose="020B0500000000000000" pitchFamily="34" charset="-52"/>
              </a:rPr>
              <a:t>» </a:t>
            </a:r>
            <a:r>
              <a:rPr lang="en-US" sz="1600" b="1" dirty="0">
                <a:latin typeface="HeliosCond" panose="020B0500000000000000" pitchFamily="34" charset="-52"/>
              </a:rPr>
              <a:t>(</a:t>
            </a:r>
            <a:r>
              <a:rPr lang="ru-RU" sz="1600" b="1" dirty="0" smtClean="0">
                <a:latin typeface="HeliosCond" panose="020B0500000000000000" pitchFamily="34" charset="-52"/>
              </a:rPr>
              <a:t>РФ</a:t>
            </a:r>
            <a:r>
              <a:rPr lang="en-US" sz="1600" b="1" dirty="0" smtClean="0">
                <a:latin typeface="HeliosCond" panose="020B0500000000000000" pitchFamily="34" charset="-52"/>
              </a:rPr>
              <a:t>)</a:t>
            </a:r>
            <a:r>
              <a:rPr lang="ru-RU" sz="1600" b="1" dirty="0" smtClean="0">
                <a:latin typeface="HeliosCond" panose="020B0500000000000000" pitchFamily="34" charset="-52"/>
              </a:rPr>
              <a:t>.</a:t>
            </a:r>
            <a:endParaRPr lang="ru-RU" sz="1600" dirty="0">
              <a:latin typeface="HeliosCond" panose="020B0500000000000000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9528" y="1426961"/>
            <a:ext cx="838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HeliosCond" panose="020B0500000000000000" pitchFamily="34" charset="-52"/>
              </a:rPr>
              <a:t>Введены в действие общеевропейские </a:t>
            </a:r>
            <a:r>
              <a:rPr lang="ru-RU" b="1" dirty="0">
                <a:latin typeface="HeliosCond" panose="020B0500000000000000" pitchFamily="34" charset="-52"/>
              </a:rPr>
              <a:t>правила эксплуатации </a:t>
            </a:r>
            <a:r>
              <a:rPr lang="ru-RU" b="1" dirty="0" smtClean="0">
                <a:latin typeface="HeliosCond" panose="020B0500000000000000" pitchFamily="34" charset="-52"/>
              </a:rPr>
              <a:t>БАС</a:t>
            </a:r>
            <a:endParaRPr lang="ru-RU" b="1" dirty="0">
              <a:latin typeface="HeliosCond" panose="020B0500000000000000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HeliosCond" panose="020B0500000000000000" pitchFamily="34" charset="-52"/>
              </a:rPr>
              <a:t>Реализуются пилотные проекты </a:t>
            </a:r>
            <a:r>
              <a:rPr lang="en-US" b="1" dirty="0" smtClean="0">
                <a:latin typeface="HeliosCond" panose="020B0500000000000000" pitchFamily="34" charset="-52"/>
              </a:rPr>
              <a:t>U-Space </a:t>
            </a:r>
            <a:r>
              <a:rPr lang="ru-RU" b="1" dirty="0" smtClean="0">
                <a:latin typeface="HeliosCond" panose="020B0500000000000000" pitchFamily="34" charset="-52"/>
              </a:rPr>
              <a:t>(аналог </a:t>
            </a:r>
            <a:r>
              <a:rPr lang="ru-RU" b="1" dirty="0">
                <a:latin typeface="HeliosCond" panose="020B0500000000000000" pitchFamily="34" charset="-52"/>
              </a:rPr>
              <a:t>проекта  </a:t>
            </a:r>
            <a:r>
              <a:rPr lang="en-US" b="1" dirty="0" smtClean="0">
                <a:latin typeface="HeliosCond" panose="020B0500000000000000" pitchFamily="34" charset="-52"/>
              </a:rPr>
              <a:t>UTM</a:t>
            </a:r>
            <a:r>
              <a:rPr lang="ru-RU" b="1" dirty="0" smtClean="0">
                <a:latin typeface="HeliosCond" panose="020B0500000000000000" pitchFamily="34" charset="-52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HeliosCond" panose="020B0500000000000000" pitchFamily="34" charset="-52"/>
              </a:rPr>
              <a:t>На реализацию 12 пилотных проектов в 24 странах ЕС выделено</a:t>
            </a:r>
            <a:r>
              <a:rPr lang="en-US" b="1" dirty="0" smtClean="0">
                <a:latin typeface="HeliosCond" panose="020B0500000000000000" pitchFamily="34" charset="-52"/>
              </a:rPr>
              <a:t> </a:t>
            </a:r>
            <a:r>
              <a:rPr lang="ru-RU" b="1" dirty="0" smtClean="0">
                <a:latin typeface="HeliosCond" panose="020B0500000000000000" pitchFamily="34" charset="-52"/>
              </a:rPr>
              <a:t>более €27 </a:t>
            </a:r>
            <a:r>
              <a:rPr lang="ru-RU" b="1" dirty="0">
                <a:latin typeface="HeliosCond" panose="020B0500000000000000" pitchFamily="34" charset="-52"/>
              </a:rPr>
              <a:t>млн.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39528" y="2467559"/>
            <a:ext cx="838202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latin typeface="HeliosCond" panose="020B0500000000000000" pitchFamily="34" charset="-52"/>
              </a:rPr>
              <a:t>Вступили в силу правила эксплуатации  </a:t>
            </a:r>
            <a:r>
              <a:rPr lang="ru-RU" b="1" dirty="0" smtClean="0">
                <a:latin typeface="HeliosCond" panose="020B0500000000000000" pitchFamily="34" charset="-52"/>
              </a:rPr>
              <a:t>БАС</a:t>
            </a:r>
            <a:endParaRPr lang="ru-RU" b="1" dirty="0">
              <a:latin typeface="HeliosCond" panose="020B0500000000000000" pitchFamily="34" charset="-52"/>
            </a:endParaRPr>
          </a:p>
          <a:p>
            <a:pPr marL="360363" indent="-3603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latin typeface="HeliosCond" panose="020B0500000000000000" pitchFamily="34" charset="-52"/>
              </a:rPr>
              <a:t>Реализуется проект  </a:t>
            </a:r>
            <a:r>
              <a:rPr lang="en-US" b="1" dirty="0">
                <a:latin typeface="HeliosCond" panose="020B0500000000000000" pitchFamily="34" charset="-52"/>
              </a:rPr>
              <a:t>UTMISS</a:t>
            </a:r>
            <a:r>
              <a:rPr lang="ru-RU" b="1" dirty="0">
                <a:latin typeface="HeliosCond" panose="020B0500000000000000" pitchFamily="34" charset="-52"/>
              </a:rPr>
              <a:t>, </a:t>
            </a:r>
            <a:r>
              <a:rPr lang="ru-RU" b="1" dirty="0" smtClean="0">
                <a:latin typeface="HeliosCond" panose="020B0500000000000000" pitchFamily="34" charset="-52"/>
              </a:rPr>
              <a:t>китайский аналог </a:t>
            </a:r>
            <a:r>
              <a:rPr lang="ru-RU" b="1" dirty="0">
                <a:latin typeface="HeliosCond" panose="020B0500000000000000" pitchFamily="34" charset="-52"/>
              </a:rPr>
              <a:t>проекта  </a:t>
            </a:r>
            <a:r>
              <a:rPr lang="en-US" b="1" dirty="0" smtClean="0">
                <a:latin typeface="HeliosCond" panose="020B0500000000000000" pitchFamily="34" charset="-52"/>
              </a:rPr>
              <a:t>UTM</a:t>
            </a:r>
            <a:r>
              <a:rPr lang="ru-RU" b="1" dirty="0" smtClean="0">
                <a:latin typeface="HeliosCond" panose="020B0500000000000000" pitchFamily="34" charset="-52"/>
              </a:rPr>
              <a:t> </a:t>
            </a:r>
            <a:endParaRPr lang="ru-RU" b="1" dirty="0">
              <a:latin typeface="HeliosCond" panose="020B0500000000000000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9528" y="3434296"/>
            <a:ext cx="838202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>
                <a:latin typeface="HeliosCond" panose="020B0500000000000000" pitchFamily="34" charset="-52"/>
              </a:rPr>
              <a:t>Вступили в силу правила эксплуатации </a:t>
            </a:r>
            <a:r>
              <a:rPr lang="ru-RU" b="1" dirty="0" smtClean="0">
                <a:latin typeface="HeliosCond" panose="020B0500000000000000" pitchFamily="34" charset="-52"/>
              </a:rPr>
              <a:t> </a:t>
            </a:r>
            <a:r>
              <a:rPr lang="ru-RU" b="1" dirty="0">
                <a:latin typeface="HeliosCond" panose="020B0500000000000000" pitchFamily="34" charset="-52"/>
              </a:rPr>
              <a:t>БАС</a:t>
            </a:r>
          </a:p>
          <a:p>
            <a:pPr marL="360363" indent="-3603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b="1" dirty="0" smtClean="0">
                <a:latin typeface="HeliosCond" panose="020B0500000000000000" pitchFamily="34" charset="-52"/>
              </a:rPr>
              <a:t>Реализуется </a:t>
            </a:r>
            <a:r>
              <a:rPr lang="ru-RU" b="1" dirty="0">
                <a:latin typeface="HeliosCond" panose="020B0500000000000000" pitchFamily="34" charset="-52"/>
              </a:rPr>
              <a:t>проект </a:t>
            </a:r>
            <a:r>
              <a:rPr lang="en-US" b="1" dirty="0">
                <a:latin typeface="HeliosCond" panose="020B0500000000000000" pitchFamily="34" charset="-52"/>
              </a:rPr>
              <a:t>Australian National </a:t>
            </a:r>
            <a:r>
              <a:rPr lang="en-US" b="1" dirty="0" smtClean="0">
                <a:latin typeface="HeliosCond" panose="020B0500000000000000" pitchFamily="34" charset="-52"/>
              </a:rPr>
              <a:t>UTM System</a:t>
            </a:r>
            <a:endParaRPr lang="ru-RU" b="1" dirty="0">
              <a:latin typeface="HeliosCond" panose="020B0500000000000000" pitchFamily="34" charset="-52"/>
            </a:endParaRPr>
          </a:p>
        </p:txBody>
      </p:sp>
      <p:pic>
        <p:nvPicPr>
          <p:cNvPr id="20" name="Picture 4" descr="http://cloud5.lbox.me/images/384x384/201212/globe_lspput13547765715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2" y="4429273"/>
            <a:ext cx="1375993" cy="13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1" y="1107394"/>
            <a:ext cx="2028961" cy="23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62" y="464347"/>
            <a:ext cx="8351933" cy="5751903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730" y="585238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atin typeface="HeliosCond" panose="020B0500000000000000" pitchFamily="34" charset="-52"/>
                <a:ea typeface="+mj-ea"/>
                <a:cs typeface="+mj-cs"/>
              </a:rPr>
              <a:t>Архитектура экосистемы </a:t>
            </a:r>
            <a:r>
              <a:rPr lang="en-US" sz="2200" b="1" dirty="0" smtClean="0">
                <a:latin typeface="HeliosCond" panose="020B0500000000000000" pitchFamily="34" charset="-52"/>
                <a:ea typeface="+mj-ea"/>
                <a:cs typeface="+mj-cs"/>
              </a:rPr>
              <a:t>UTM</a:t>
            </a:r>
            <a:r>
              <a:rPr lang="ru-RU" sz="2400" dirty="0" smtClean="0">
                <a:latin typeface="HeliosCond" panose="020B0500000000000000" pitchFamily="34" charset="-52"/>
              </a:rPr>
              <a:t> </a:t>
            </a:r>
            <a:endParaRPr lang="ru-RU" sz="2200" b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64017"/>
            <a:ext cx="11639631" cy="645429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500" b="0" dirty="0">
                <a:latin typeface="HeliosCond" panose="020B0500000000000000" pitchFamily="34" charset="-52"/>
              </a:rPr>
              <a:t>Архитектура экосистемы  </a:t>
            </a:r>
            <a:r>
              <a:rPr lang="en-US" sz="1500" b="0" dirty="0">
                <a:latin typeface="HeliosCond" panose="020B0500000000000000" pitchFamily="34" charset="-52"/>
              </a:rPr>
              <a:t>UTM </a:t>
            </a:r>
            <a:r>
              <a:rPr lang="ru-RU" sz="1500" b="0" dirty="0" smtClean="0">
                <a:latin typeface="HeliosCond" panose="020B0500000000000000" pitchFamily="34" charset="-52"/>
              </a:rPr>
              <a:t> позволяет </a:t>
            </a:r>
            <a:r>
              <a:rPr lang="ru-RU" sz="1500" b="0" dirty="0">
                <a:latin typeface="HeliosCond" panose="020B0500000000000000" pitchFamily="34" charset="-52"/>
              </a:rPr>
              <a:t>предоставлять </a:t>
            </a:r>
            <a:r>
              <a:rPr lang="ru-RU" sz="1500" b="0" dirty="0" smtClean="0">
                <a:latin typeface="HeliosCond" panose="020B0500000000000000" pitchFamily="34" charset="-52"/>
              </a:rPr>
              <a:t>сервисы различных поставщиков услуг </a:t>
            </a:r>
            <a:r>
              <a:rPr lang="en-US" sz="1500" b="0" dirty="0" smtClean="0">
                <a:latin typeface="HeliosCond" panose="020B0500000000000000" pitchFamily="34" charset="-52"/>
              </a:rPr>
              <a:t>UTM </a:t>
            </a:r>
            <a:r>
              <a:rPr lang="ru-RU" sz="1500" b="0" dirty="0" smtClean="0">
                <a:latin typeface="HeliosCond" panose="020B0500000000000000" pitchFamily="34" charset="-52"/>
              </a:rPr>
              <a:t>в </a:t>
            </a:r>
            <a:r>
              <a:rPr lang="ru-RU" sz="1500" b="0" dirty="0">
                <a:latin typeface="HeliosCond" panose="020B0500000000000000" pitchFamily="34" charset="-52"/>
              </a:rPr>
              <a:t>одном географическом </a:t>
            </a:r>
            <a:r>
              <a:rPr lang="ru-RU" sz="1500" b="0" dirty="0" smtClean="0">
                <a:latin typeface="HeliosCond" panose="020B0500000000000000" pitchFamily="34" charset="-52"/>
              </a:rPr>
              <a:t>районе. В США уже зарегистрировано более 1,5 млн. малых БАС, из них более 170 тыс. для коммерческого применения (</a:t>
            </a:r>
            <a:r>
              <a:rPr lang="ru-RU" sz="1500" b="0" dirty="0">
                <a:latin typeface="HeliosCond" panose="020B0500000000000000" pitchFamily="34" charset="-52"/>
              </a:rPr>
              <a:t>б</a:t>
            </a:r>
            <a:r>
              <a:rPr lang="ru-RU" sz="1500" b="0" dirty="0" smtClean="0">
                <a:latin typeface="HeliosCond" panose="020B0500000000000000" pitchFamily="34" charset="-52"/>
              </a:rPr>
              <a:t>олее 1 тыс. коммерческих компаний)</a:t>
            </a:r>
            <a:r>
              <a:rPr lang="ru-RU" sz="1600" b="0" dirty="0" smtClean="0">
                <a:latin typeface="HeliosCond" panose="020B0500000000000000" pitchFamily="34" charset="-52"/>
              </a:rPr>
              <a:t>. 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92" y="1288943"/>
            <a:ext cx="3839513" cy="5832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Пилотная программа </a:t>
            </a: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FAA</a:t>
            </a:r>
          </a:p>
          <a:p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UPP (UTM Pilot Program)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стартовала в апреле 2017 г.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В 2019 году </a:t>
            </a: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FAA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определила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три дополнительных полигона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для отработки технологий </a:t>
            </a:r>
          </a:p>
          <a:p>
            <a:pPr>
              <a:spcAft>
                <a:spcPts val="600"/>
              </a:spcAft>
            </a:pP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UTM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С 2017 </a:t>
            </a:r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году </a:t>
            </a:r>
            <a:r>
              <a:rPr lang="en-US" sz="1600" b="1" i="1" dirty="0">
                <a:latin typeface="HeliosCond" panose="020B0500000000000000" pitchFamily="34" charset="-52"/>
                <a:ea typeface="+mj-ea"/>
                <a:cs typeface="+mj-cs"/>
              </a:rPr>
              <a:t>FAA </a:t>
            </a:r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приступила </a:t>
            </a:r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к реализации национального </a:t>
            </a:r>
            <a:endParaRPr lang="ru-RU" sz="16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проекта создания маловысотной </a:t>
            </a:r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авторизации и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нотификации </a:t>
            </a:r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БАС </a:t>
            </a:r>
            <a:endParaRPr lang="ru-RU" sz="16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(</a:t>
            </a: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LAANC</a:t>
            </a:r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), являющего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развитием программы </a:t>
            </a:r>
          </a:p>
          <a:p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UTM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 для маловысотных операций БАС в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контролируемом воздушном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пространстве </a:t>
            </a:r>
            <a:endParaRPr lang="ru-RU" sz="16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терминальных зон аэропортов с участием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14 частных поставщиков услуг </a:t>
            </a:r>
            <a:r>
              <a:rPr lang="en-US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UTM.</a:t>
            </a:r>
          </a:p>
          <a:p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Услуги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LAANC доступны на 400 объектах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системы </a:t>
            </a:r>
            <a:r>
              <a:rPr lang="ru-RU" sz="1600" b="1" i="1" dirty="0">
                <a:latin typeface="HeliosCond" panose="020B0500000000000000" pitchFamily="34" charset="-52"/>
                <a:ea typeface="+mj-ea"/>
                <a:cs typeface="+mj-cs"/>
              </a:rPr>
              <a:t>ОрВД, охватывающих примерно </a:t>
            </a:r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 </a:t>
            </a:r>
          </a:p>
          <a:p>
            <a:r>
              <a:rPr lang="ru-RU" sz="1600" b="1" i="1" dirty="0" smtClean="0">
                <a:latin typeface="HeliosCond" panose="020B0500000000000000" pitchFamily="34" charset="-52"/>
                <a:ea typeface="+mj-ea"/>
                <a:cs typeface="+mj-cs"/>
              </a:rPr>
              <a:t>600 аэропортов и частных аэродромов.</a:t>
            </a:r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ru-RU" sz="1600" b="1" i="1" dirty="0" smtClean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en-US" sz="1600" b="1" i="1" dirty="0">
              <a:latin typeface="HeliosCond" panose="020B0500000000000000" pitchFamily="34" charset="-52"/>
              <a:ea typeface="+mj-ea"/>
              <a:cs typeface="+mj-cs"/>
            </a:endParaRPr>
          </a:p>
          <a:p>
            <a:endParaRPr lang="ru-RU" sz="1600" b="1" i="1" dirty="0">
              <a:latin typeface="HeliosCond" panose="020B0500000000000000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1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833"/>
            <a:ext cx="11937066" cy="5351099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99508"/>
            <a:ext cx="11327642" cy="6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>
                <a:latin typeface="HeliosCond" panose="020B0500000000000000" pitchFamily="34" charset="-52"/>
              </a:rPr>
              <a:t>Создание экосистем </a:t>
            </a:r>
            <a:r>
              <a:rPr lang="en-US" sz="1600" b="0" dirty="0" smtClean="0">
                <a:latin typeface="HeliosCond" panose="020B0500000000000000" pitchFamily="34" charset="-52"/>
              </a:rPr>
              <a:t>UTM </a:t>
            </a:r>
            <a:r>
              <a:rPr lang="ru-RU" sz="1600" b="0" dirty="0" smtClean="0">
                <a:latin typeface="HeliosCond" panose="020B0500000000000000" pitchFamily="34" charset="-52"/>
              </a:rPr>
              <a:t>и </a:t>
            </a:r>
            <a:r>
              <a:rPr lang="en-US" sz="1600" b="0" dirty="0" smtClean="0">
                <a:latin typeface="HeliosCond" panose="020B0500000000000000" pitchFamily="34" charset="-52"/>
              </a:rPr>
              <a:t>U</a:t>
            </a:r>
            <a:r>
              <a:rPr lang="ru-RU" sz="1600" b="0" dirty="0" smtClean="0">
                <a:latin typeface="HeliosCond" panose="020B0500000000000000" pitchFamily="34" charset="-52"/>
              </a:rPr>
              <a:t>-</a:t>
            </a:r>
            <a:r>
              <a:rPr lang="en-US" sz="1600" b="0" dirty="0" smtClean="0">
                <a:latin typeface="HeliosCond" panose="020B0500000000000000" pitchFamily="34" charset="-52"/>
              </a:rPr>
              <a:t>Space </a:t>
            </a:r>
            <a:r>
              <a:rPr lang="ru-RU" sz="1600" b="0" dirty="0" smtClean="0">
                <a:latin typeface="HeliosCond" panose="020B0500000000000000" pitchFamily="34" charset="-52"/>
              </a:rPr>
              <a:t>базируется на основе современных цифровых платформ и инфокоммуникационных </a:t>
            </a:r>
            <a:r>
              <a:rPr lang="ru-RU" sz="1600" b="0" dirty="0">
                <a:latin typeface="HeliosCond" panose="020B0500000000000000" pitchFamily="34" charset="-52"/>
              </a:rPr>
              <a:t>технологий, спутниковых и гибридных </a:t>
            </a:r>
            <a:r>
              <a:rPr lang="ru-RU" sz="1600" b="0" dirty="0" smtClean="0">
                <a:latin typeface="HeliosCond" panose="020B0500000000000000" pitchFamily="34" charset="-52"/>
              </a:rPr>
              <a:t>технологий навигации</a:t>
            </a:r>
            <a:r>
              <a:rPr lang="ru-RU" sz="1600" b="0" dirty="0">
                <a:latin typeface="HeliosCond" panose="020B0500000000000000" pitchFamily="34" charset="-52"/>
              </a:rPr>
              <a:t>, </a:t>
            </a:r>
            <a:r>
              <a:rPr lang="ru-RU" sz="1600" b="0" dirty="0" smtClean="0">
                <a:latin typeface="HeliosCond" panose="020B0500000000000000" pitchFamily="34" charset="-52"/>
              </a:rPr>
              <a:t>связи и наблюдения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287" y="637657"/>
            <a:ext cx="1161339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200" b="1" dirty="0" smtClean="0">
                <a:latin typeface="HeliosCond" panose="020B0500000000000000" pitchFamily="34" charset="-52"/>
              </a:rPr>
              <a:t>Архитектура экосистемы </a:t>
            </a:r>
            <a:r>
              <a:rPr lang="en-US" sz="2200" b="1" dirty="0" smtClean="0">
                <a:latin typeface="HeliosCond" panose="020B0500000000000000" pitchFamily="34" charset="-52"/>
              </a:rPr>
              <a:t>U-Space  </a:t>
            </a:r>
            <a:endParaRPr lang="ru-RU" sz="2200" b="1" dirty="0" smtClean="0">
              <a:latin typeface="HeliosCond" panose="020B0500000000000000" pitchFamily="34" charset="-52"/>
              <a:ea typeface="+mj-ea"/>
              <a:cs typeface="+mj-cs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" y="979714"/>
            <a:ext cx="12154530" cy="5179839"/>
          </a:xfrm>
          <a:prstGeom prst="rect">
            <a:avLst/>
          </a:prstGeom>
        </p:spPr>
      </p:pic>
      <p:sp>
        <p:nvSpPr>
          <p:cNvPr id="11" name="Текст 6"/>
          <p:cNvSpPr txBox="1">
            <a:spLocks/>
          </p:cNvSpPr>
          <p:nvPr/>
        </p:nvSpPr>
        <p:spPr bwMode="auto">
          <a:xfrm>
            <a:off x="0" y="6179486"/>
            <a:ext cx="11251769" cy="65849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>
                <a:latin typeface="HeliosCond" panose="020B0500000000000000" pitchFamily="34" charset="-52"/>
              </a:rPr>
              <a:t>Необходима реализация поэтапного комплекса пилотных проектов,</a:t>
            </a:r>
            <a:r>
              <a:rPr lang="en-US" sz="1600" b="0" dirty="0" smtClean="0">
                <a:latin typeface="HeliosCond" panose="020B0500000000000000" pitchFamily="34" charset="-52"/>
              </a:rPr>
              <a:t> </a:t>
            </a:r>
            <a:r>
              <a:rPr lang="ru-RU" sz="1600" b="0" dirty="0" smtClean="0">
                <a:latin typeface="HeliosCond" panose="020B0500000000000000" pitchFamily="34" charset="-52"/>
              </a:rPr>
              <a:t> позволяющих  </a:t>
            </a:r>
            <a:r>
              <a:rPr lang="ru-RU" sz="1600" b="0" dirty="0">
                <a:latin typeface="HeliosCond" panose="020B0500000000000000" pitchFamily="34" charset="-52"/>
              </a:rPr>
              <a:t>реализовать функциональные возможности </a:t>
            </a:r>
            <a:r>
              <a:rPr lang="ru-RU" sz="1600" b="0" dirty="0" smtClean="0">
                <a:latin typeface="HeliosCond" panose="020B0500000000000000" pitchFamily="34" charset="-52"/>
              </a:rPr>
              <a:t>экосистемы </a:t>
            </a:r>
            <a:r>
              <a:rPr lang="en-US" sz="1600" b="0" dirty="0" smtClean="0">
                <a:latin typeface="HeliosCond" panose="020B0500000000000000" pitchFamily="34" charset="-52"/>
              </a:rPr>
              <a:t>UTM </a:t>
            </a:r>
            <a:r>
              <a:rPr lang="ru-RU" sz="1600" b="0" dirty="0" smtClean="0">
                <a:latin typeface="HeliosCond" panose="020B0500000000000000" pitchFamily="34" charset="-52"/>
              </a:rPr>
              <a:t> </a:t>
            </a:r>
            <a:r>
              <a:rPr lang="ru-RU" sz="1600" b="0" dirty="0">
                <a:latin typeface="HeliosCond" panose="020B0500000000000000" pitchFamily="34" charset="-52"/>
              </a:rPr>
              <a:t>и перейти к </a:t>
            </a:r>
            <a:r>
              <a:rPr lang="ru-RU" sz="1600" b="0" dirty="0" smtClean="0">
                <a:latin typeface="HeliosCond" panose="020B0500000000000000" pitchFamily="34" charset="-52"/>
              </a:rPr>
              <a:t>её </a:t>
            </a:r>
            <a:r>
              <a:rPr lang="ru-RU" sz="1600" b="0" dirty="0">
                <a:latin typeface="HeliosCond" panose="020B0500000000000000" pitchFamily="34" charset="-52"/>
              </a:rPr>
              <a:t>масштабированию на территорию </a:t>
            </a:r>
            <a:r>
              <a:rPr lang="ru-RU" sz="1600" b="0" dirty="0" smtClean="0">
                <a:latin typeface="HeliosCond" panose="020B0500000000000000" pitchFamily="34" charset="-52"/>
              </a:rPr>
              <a:t> Российской Федерации</a:t>
            </a:r>
            <a:endParaRPr lang="ru-RU" sz="1600" b="0" dirty="0">
              <a:latin typeface="HeliosCond" panose="020B0500000000000000" pitchFamily="34" charset="-52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11639631" y="6391887"/>
            <a:ext cx="520337" cy="4044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598BE-42CF-47B2-954C-A78404976C5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86"/>
            <a:ext cx="12192000" cy="524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44" y="44625"/>
            <a:ext cx="3343157" cy="4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568791"/>
            <a:ext cx="12296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HeliosCond" panose="020B0500000000000000" pitchFamily="34" charset="-52"/>
                <a:ea typeface="+mj-ea"/>
                <a:cs typeface="+mj-cs"/>
              </a:rPr>
              <a:t>Поэтапная реализация </a:t>
            </a:r>
            <a:r>
              <a:rPr lang="ru-RU" sz="2400" b="1" dirty="0" smtClean="0">
                <a:latin typeface="HeliosCond" panose="020B0500000000000000" pitchFamily="34" charset="-52"/>
                <a:ea typeface="+mj-ea"/>
                <a:cs typeface="+mj-cs"/>
              </a:rPr>
              <a:t>сервисов </a:t>
            </a:r>
            <a:r>
              <a:rPr lang="en-US" sz="2400" b="1" dirty="0" smtClean="0">
                <a:latin typeface="HeliosCond" panose="020B0500000000000000" pitchFamily="34" charset="-52"/>
              </a:rPr>
              <a:t>U-Space</a:t>
            </a:r>
            <a:r>
              <a:rPr lang="ru-RU" sz="2400" b="1" dirty="0">
                <a:latin typeface="HeliosCond" panose="020B0500000000000000" pitchFamily="34" charset="-52"/>
                <a:ea typeface="+mj-ea"/>
                <a:cs typeface="+mj-cs"/>
              </a:rPr>
              <a:t/>
            </a:r>
            <a:br>
              <a:rPr lang="ru-RU" sz="2400" b="1" dirty="0">
                <a:latin typeface="HeliosCond" panose="020B0500000000000000" pitchFamily="34" charset="-52"/>
                <a:ea typeface="+mj-ea"/>
                <a:cs typeface="+mj-cs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051"/>
              </p:ext>
            </p:extLst>
          </p:nvPr>
        </p:nvGraphicFramePr>
        <p:xfrm>
          <a:off x="9116310" y="4752906"/>
          <a:ext cx="1584176" cy="1317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3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HeliosCond" panose="020B0500000000000000" pitchFamily="34" charset="-52"/>
                        </a:rPr>
                        <a:t>Уровень</a:t>
                      </a:r>
                      <a:endParaRPr lang="en-US" sz="1200" dirty="0" smtClean="0">
                        <a:latin typeface="HeliosCond" panose="020B0500000000000000" pitchFamily="34" charset="-52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HeliosCond" panose="020B0500000000000000" pitchFamily="34" charset="-52"/>
                        </a:rPr>
                        <a:t>готовности</a:t>
                      </a:r>
                      <a:endParaRPr lang="en-GB" sz="1200" dirty="0"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HeliosCond" panose="020B0500000000000000" pitchFamily="34" charset="-52"/>
                        </a:rPr>
                        <a:t>Срок</a:t>
                      </a:r>
                      <a:endParaRPr lang="en-GB" sz="1200" dirty="0"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iosCond" panose="020B0500000000000000" pitchFamily="34" charset="-52"/>
                        </a:rPr>
                        <a:t>U1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iosCond" panose="020B0500000000000000" pitchFamily="34" charset="-52"/>
                        </a:rPr>
                        <a:t>2019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iosCond" panose="020B0500000000000000" pitchFamily="34" charset="-52"/>
                        </a:rPr>
                        <a:t>U2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iosCond" panose="020B0500000000000000" pitchFamily="34" charset="-52"/>
                        </a:rPr>
                        <a:t>2022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iosCond" panose="020B0500000000000000" pitchFamily="34" charset="-52"/>
                        </a:rPr>
                        <a:t>U3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iosCond" panose="020B0500000000000000" pitchFamily="34" charset="-52"/>
                        </a:rPr>
                        <a:t>2025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HeliosCond" panose="020B0500000000000000" pitchFamily="34" charset="-52"/>
                      </a:endParaRP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9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1265</Words>
  <Application>Microsoft Office PowerPoint</Application>
  <PresentationFormat>Широкоэкранный</PresentationFormat>
  <Paragraphs>192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HeliosCond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UAS Traffic Management: создание системы организации воздушного движения БАС в США</vt:lpstr>
      <vt:lpstr>Международная деятельность в области создания систем UTM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Аникин Андрей Леонидович</cp:lastModifiedBy>
  <cp:revision>253</cp:revision>
  <dcterms:created xsi:type="dcterms:W3CDTF">2018-08-24T14:27:28Z</dcterms:created>
  <dcterms:modified xsi:type="dcterms:W3CDTF">2019-06-20T09:22:37Z</dcterms:modified>
</cp:coreProperties>
</file>